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5" r:id="rId2"/>
    <p:sldId id="310" r:id="rId3"/>
    <p:sldId id="260" r:id="rId4"/>
    <p:sldId id="461" r:id="rId5"/>
    <p:sldId id="279" r:id="rId6"/>
    <p:sldId id="272" r:id="rId7"/>
    <p:sldId id="438" r:id="rId8"/>
    <p:sldId id="292" r:id="rId9"/>
    <p:sldId id="301" r:id="rId10"/>
    <p:sldId id="437" r:id="rId11"/>
    <p:sldId id="440" r:id="rId12"/>
    <p:sldId id="314" r:id="rId13"/>
    <p:sldId id="399" r:id="rId14"/>
    <p:sldId id="312" r:id="rId15"/>
    <p:sldId id="458" r:id="rId16"/>
    <p:sldId id="366" r:id="rId17"/>
    <p:sldId id="367" r:id="rId18"/>
    <p:sldId id="353" r:id="rId19"/>
    <p:sldId id="403" r:id="rId20"/>
    <p:sldId id="460" r:id="rId21"/>
    <p:sldId id="316" r:id="rId22"/>
    <p:sldId id="336" r:id="rId23"/>
    <p:sldId id="427" r:id="rId24"/>
    <p:sldId id="371" r:id="rId25"/>
    <p:sldId id="388" r:id="rId26"/>
    <p:sldId id="337" r:id="rId27"/>
    <p:sldId id="402" r:id="rId28"/>
    <p:sldId id="368" r:id="rId29"/>
    <p:sldId id="407" r:id="rId30"/>
    <p:sldId id="346" r:id="rId31"/>
    <p:sldId id="387" r:id="rId32"/>
    <p:sldId id="406" r:id="rId33"/>
    <p:sldId id="389" r:id="rId34"/>
    <p:sldId id="372" r:id="rId35"/>
    <p:sldId id="385" r:id="rId36"/>
    <p:sldId id="281" r:id="rId37"/>
    <p:sldId id="384" r:id="rId38"/>
    <p:sldId id="386" r:id="rId39"/>
    <p:sldId id="398" r:id="rId40"/>
    <p:sldId id="467" r:id="rId41"/>
    <p:sldId id="390" r:id="rId42"/>
    <p:sldId id="426" r:id="rId43"/>
    <p:sldId id="468" r:id="rId44"/>
    <p:sldId id="469" r:id="rId45"/>
    <p:sldId id="425" r:id="rId46"/>
    <p:sldId id="459" r:id="rId47"/>
    <p:sldId id="462" r:id="rId48"/>
    <p:sldId id="465" r:id="rId49"/>
    <p:sldId id="463" r:id="rId50"/>
    <p:sldId id="466" r:id="rId51"/>
    <p:sldId id="470" r:id="rId52"/>
    <p:sldId id="311" r:id="rId53"/>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zmín Nairn" initials="JN" lastIdx="4" clrIdx="0">
    <p:extLst>
      <p:ext uri="{19B8F6BF-5375-455C-9EA6-DF929625EA0E}">
        <p15:presenceInfo xmlns:p15="http://schemas.microsoft.com/office/powerpoint/2012/main" userId="3e579d580413cd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D61CB3"/>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sorterViewPr>
    <p:cViewPr>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_rels/data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ata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467CC-C64B-4A45-9E99-442A28554F25}" type="doc">
      <dgm:prSet loTypeId="urn:microsoft.com/office/officeart/2005/8/layout/vList3" loCatId="list" qsTypeId="urn:microsoft.com/office/officeart/2005/8/quickstyle/simple4" qsCatId="simple" csTypeId="urn:microsoft.com/office/officeart/2005/8/colors/accent1_2" csCatId="accent1" phldr="1"/>
      <dgm:spPr/>
    </dgm:pt>
    <dgm:pt modelId="{FA12BB72-C9D2-41B9-8826-768EBE33ACE2}">
      <dgm:prSet phldrT="[Texto]"/>
      <dgm:spPr>
        <a:solidFill>
          <a:srgbClr val="002060"/>
        </a:solidFill>
      </dgm:spPr>
      <dgm:t>
        <a:bodyPr/>
        <a:lstStyle/>
        <a:p>
          <a:r>
            <a:rPr lang="es-AR" b="1" dirty="0">
              <a:solidFill>
                <a:schemeClr val="bg1"/>
              </a:solidFill>
              <a:latin typeface="Roboto"/>
            </a:rPr>
            <a:t>CRIMINALIDAD ECÓNOMICA</a:t>
          </a:r>
          <a:endParaRPr lang="es-AR" dirty="0">
            <a:solidFill>
              <a:schemeClr val="bg1"/>
            </a:solidFill>
          </a:endParaRPr>
        </a:p>
      </dgm:t>
    </dgm:pt>
    <dgm:pt modelId="{A05AD2B9-AC9A-42DE-B718-96F2A2EAD124}" type="parTrans" cxnId="{CE5D8E2B-7E3D-421D-905F-F762F048832E}">
      <dgm:prSet/>
      <dgm:spPr/>
      <dgm:t>
        <a:bodyPr/>
        <a:lstStyle/>
        <a:p>
          <a:endParaRPr lang="es-AR"/>
        </a:p>
      </dgm:t>
    </dgm:pt>
    <dgm:pt modelId="{EED1E002-2261-47E7-84FE-3BFFA59BB855}" type="sibTrans" cxnId="{CE5D8E2B-7E3D-421D-905F-F762F048832E}">
      <dgm:prSet/>
      <dgm:spPr/>
      <dgm:t>
        <a:bodyPr/>
        <a:lstStyle/>
        <a:p>
          <a:endParaRPr lang="es-AR"/>
        </a:p>
      </dgm:t>
    </dgm:pt>
    <dgm:pt modelId="{7E961DE4-9140-4DB6-A391-661E10F703C6}">
      <dgm:prSet phldrT="[Texto]"/>
      <dgm:spPr>
        <a:solidFill>
          <a:srgbClr val="002060"/>
        </a:solidFill>
      </dgm:spPr>
      <dgm:t>
        <a:bodyPr/>
        <a:lstStyle/>
        <a:p>
          <a:r>
            <a:rPr lang="es-AR" b="1" dirty="0">
              <a:solidFill>
                <a:schemeClr val="bg1"/>
              </a:solidFill>
            </a:rPr>
            <a:t>INDUSTRIA FINTECH</a:t>
          </a:r>
        </a:p>
      </dgm:t>
    </dgm:pt>
    <dgm:pt modelId="{641A9784-6B13-480B-8214-5F1861A770B1}" type="parTrans" cxnId="{66A1BF48-6F5D-43C1-A4E4-6C505519285C}">
      <dgm:prSet/>
      <dgm:spPr/>
      <dgm:t>
        <a:bodyPr/>
        <a:lstStyle/>
        <a:p>
          <a:endParaRPr lang="es-AR"/>
        </a:p>
      </dgm:t>
    </dgm:pt>
    <dgm:pt modelId="{D4070658-7335-4D29-9064-F8DB76ABB2FC}" type="sibTrans" cxnId="{66A1BF48-6F5D-43C1-A4E4-6C505519285C}">
      <dgm:prSet/>
      <dgm:spPr/>
      <dgm:t>
        <a:bodyPr/>
        <a:lstStyle/>
        <a:p>
          <a:endParaRPr lang="es-AR"/>
        </a:p>
      </dgm:t>
    </dgm:pt>
    <dgm:pt modelId="{86824EE6-6FEF-40C5-8C5F-2BCB1E609A6D}">
      <dgm:prSet phldrT="[Texto]"/>
      <dgm:spPr>
        <a:solidFill>
          <a:srgbClr val="002060"/>
        </a:solidFill>
      </dgm:spPr>
      <dgm:t>
        <a:bodyPr/>
        <a:lstStyle/>
        <a:p>
          <a:r>
            <a:rPr lang="es-AR" b="1" dirty="0">
              <a:solidFill>
                <a:schemeClr val="bg1"/>
              </a:solidFill>
              <a:latin typeface="Roboto"/>
            </a:rPr>
            <a:t>Ingeniería Social</a:t>
          </a:r>
        </a:p>
      </dgm:t>
    </dgm:pt>
    <dgm:pt modelId="{57BF803C-8387-483A-A123-57D53CAFA9DD}" type="parTrans" cxnId="{24F19380-55D0-453B-9577-28B584016ABD}">
      <dgm:prSet/>
      <dgm:spPr/>
      <dgm:t>
        <a:bodyPr/>
        <a:lstStyle/>
        <a:p>
          <a:endParaRPr lang="es-AR"/>
        </a:p>
      </dgm:t>
    </dgm:pt>
    <dgm:pt modelId="{431418A6-19B7-46B2-BD54-633E849014FA}" type="sibTrans" cxnId="{24F19380-55D0-453B-9577-28B584016ABD}">
      <dgm:prSet/>
      <dgm:spPr/>
      <dgm:t>
        <a:bodyPr/>
        <a:lstStyle/>
        <a:p>
          <a:endParaRPr lang="es-AR"/>
        </a:p>
      </dgm:t>
    </dgm:pt>
    <dgm:pt modelId="{7D75F4B9-0AFB-4F9E-839C-10B8EE577686}">
      <dgm:prSet phldrT="[Texto]"/>
      <dgm:spPr>
        <a:solidFill>
          <a:srgbClr val="002060"/>
        </a:solidFill>
      </dgm:spPr>
      <dgm:t>
        <a:bodyPr/>
        <a:lstStyle/>
        <a:p>
          <a:r>
            <a:rPr lang="es-AR" b="1" dirty="0">
              <a:solidFill>
                <a:schemeClr val="bg1"/>
              </a:solidFill>
            </a:rPr>
            <a:t>SISTEMA PREVENTIVO LA/FT (UIF, Sujetos Obligados)</a:t>
          </a:r>
        </a:p>
      </dgm:t>
    </dgm:pt>
    <dgm:pt modelId="{5E06D91F-0116-40E1-BB1B-5CD73CD2EE16}" type="sibTrans" cxnId="{E9CF1DF9-D33F-47C6-950B-F8C30E5CA119}">
      <dgm:prSet/>
      <dgm:spPr/>
      <dgm:t>
        <a:bodyPr/>
        <a:lstStyle/>
        <a:p>
          <a:endParaRPr lang="es-AR"/>
        </a:p>
      </dgm:t>
    </dgm:pt>
    <dgm:pt modelId="{A5A034F1-C2BB-4DEA-860C-0C40463F7AC5}" type="parTrans" cxnId="{E9CF1DF9-D33F-47C6-950B-F8C30E5CA119}">
      <dgm:prSet/>
      <dgm:spPr/>
      <dgm:t>
        <a:bodyPr/>
        <a:lstStyle/>
        <a:p>
          <a:endParaRPr lang="es-AR"/>
        </a:p>
      </dgm:t>
    </dgm:pt>
    <dgm:pt modelId="{3004ED03-5055-4839-B6B0-74F8DD5D6B79}">
      <dgm:prSet phldrT="[Texto]"/>
      <dgm:spPr>
        <a:solidFill>
          <a:srgbClr val="002060"/>
        </a:solidFill>
      </dgm:spPr>
      <dgm:t>
        <a:bodyPr/>
        <a:lstStyle/>
        <a:p>
          <a:r>
            <a:rPr lang="es-AR" b="1" dirty="0">
              <a:solidFill>
                <a:schemeClr val="bg1"/>
              </a:solidFill>
              <a:latin typeface="Roboto"/>
            </a:rPr>
            <a:t>OSINT</a:t>
          </a:r>
        </a:p>
      </dgm:t>
    </dgm:pt>
    <dgm:pt modelId="{013B4703-7D83-458A-8228-C66D93F6054E}" type="parTrans" cxnId="{F2E17924-F3ED-4125-8595-3F3257FEA464}">
      <dgm:prSet/>
      <dgm:spPr/>
      <dgm:t>
        <a:bodyPr/>
        <a:lstStyle/>
        <a:p>
          <a:endParaRPr lang="es-AR"/>
        </a:p>
      </dgm:t>
    </dgm:pt>
    <dgm:pt modelId="{EDBFFA9B-29A3-47A3-9DC8-A8E82A80C728}" type="sibTrans" cxnId="{F2E17924-F3ED-4125-8595-3F3257FEA464}">
      <dgm:prSet/>
      <dgm:spPr/>
      <dgm:t>
        <a:bodyPr/>
        <a:lstStyle/>
        <a:p>
          <a:endParaRPr lang="es-AR"/>
        </a:p>
      </dgm:t>
    </dgm:pt>
    <dgm:pt modelId="{7ADA907B-A0DC-46D2-BEAC-FF74E84DAD5A}">
      <dgm:prSet phldrT="[Texto]"/>
      <dgm:spPr>
        <a:solidFill>
          <a:srgbClr val="002060"/>
        </a:solidFill>
      </dgm:spPr>
      <dgm:t>
        <a:bodyPr/>
        <a:lstStyle/>
        <a:p>
          <a:r>
            <a:rPr lang="es-AR" b="1" dirty="0">
              <a:solidFill>
                <a:schemeClr val="bg1"/>
              </a:solidFill>
              <a:latin typeface="Roboto"/>
            </a:rPr>
            <a:t>Fuentes de Información Públicas/Privadas</a:t>
          </a:r>
        </a:p>
      </dgm:t>
    </dgm:pt>
    <dgm:pt modelId="{C3303B25-F2C5-482C-B970-531960405EBE}" type="parTrans" cxnId="{8F773EE5-A4D2-4FD9-A834-5F6455EF4A9D}">
      <dgm:prSet/>
      <dgm:spPr/>
      <dgm:t>
        <a:bodyPr/>
        <a:lstStyle/>
        <a:p>
          <a:endParaRPr lang="es-AR"/>
        </a:p>
      </dgm:t>
    </dgm:pt>
    <dgm:pt modelId="{D758D153-0D7A-45F1-8F65-789D93C0F213}" type="sibTrans" cxnId="{8F773EE5-A4D2-4FD9-A834-5F6455EF4A9D}">
      <dgm:prSet/>
      <dgm:spPr/>
      <dgm:t>
        <a:bodyPr/>
        <a:lstStyle/>
        <a:p>
          <a:endParaRPr lang="es-AR"/>
        </a:p>
      </dgm:t>
    </dgm:pt>
    <dgm:pt modelId="{7C116C25-5CD8-4595-BF93-BFD9CEDAC117}" type="pres">
      <dgm:prSet presAssocID="{419467CC-C64B-4A45-9E99-442A28554F25}" presName="linearFlow" presStyleCnt="0">
        <dgm:presLayoutVars>
          <dgm:dir/>
          <dgm:resizeHandles val="exact"/>
        </dgm:presLayoutVars>
      </dgm:prSet>
      <dgm:spPr/>
    </dgm:pt>
    <dgm:pt modelId="{C723C053-6C88-4F2C-8E1B-21B42162C84A}" type="pres">
      <dgm:prSet presAssocID="{FA12BB72-C9D2-41B9-8826-768EBE33ACE2}" presName="composite" presStyleCnt="0"/>
      <dgm:spPr/>
    </dgm:pt>
    <dgm:pt modelId="{E14FEFEE-B541-49C0-8280-301B7577000D}" type="pres">
      <dgm:prSet presAssocID="{FA12BB72-C9D2-41B9-8826-768EBE33ACE2}"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C072C9B3-3DFD-43A1-A4FB-03AE5B692B58}" type="pres">
      <dgm:prSet presAssocID="{FA12BB72-C9D2-41B9-8826-768EBE33ACE2}" presName="txShp" presStyleLbl="node1" presStyleIdx="0" presStyleCnt="6">
        <dgm:presLayoutVars>
          <dgm:bulletEnabled val="1"/>
        </dgm:presLayoutVars>
      </dgm:prSet>
      <dgm:spPr/>
    </dgm:pt>
    <dgm:pt modelId="{B2F9671E-557B-499F-8050-00BACFC92040}" type="pres">
      <dgm:prSet presAssocID="{EED1E002-2261-47E7-84FE-3BFFA59BB855}" presName="spacing" presStyleCnt="0"/>
      <dgm:spPr/>
    </dgm:pt>
    <dgm:pt modelId="{DD9BCD48-DB83-4DE5-BB33-136218A926C1}" type="pres">
      <dgm:prSet presAssocID="{7E961DE4-9140-4DB6-A391-661E10F703C6}" presName="composite" presStyleCnt="0"/>
      <dgm:spPr/>
    </dgm:pt>
    <dgm:pt modelId="{24256257-C842-4D51-9394-F3F08667A9F5}" type="pres">
      <dgm:prSet presAssocID="{7E961DE4-9140-4DB6-A391-661E10F703C6}"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6F34EFB3-EDCA-4A40-B5BB-FD493E7445F9}" type="pres">
      <dgm:prSet presAssocID="{7E961DE4-9140-4DB6-A391-661E10F703C6}" presName="txShp" presStyleLbl="node1" presStyleIdx="1" presStyleCnt="6">
        <dgm:presLayoutVars>
          <dgm:bulletEnabled val="1"/>
        </dgm:presLayoutVars>
      </dgm:prSet>
      <dgm:spPr/>
    </dgm:pt>
    <dgm:pt modelId="{3ED5A789-75D2-4B3E-B3F6-D7C5C0D2F440}" type="pres">
      <dgm:prSet presAssocID="{D4070658-7335-4D29-9064-F8DB76ABB2FC}" presName="spacing" presStyleCnt="0"/>
      <dgm:spPr/>
    </dgm:pt>
    <dgm:pt modelId="{D191B5B6-D925-46FC-B1F8-7DB50BEBBC27}" type="pres">
      <dgm:prSet presAssocID="{7D75F4B9-0AFB-4F9E-839C-10B8EE577686}" presName="composite" presStyleCnt="0"/>
      <dgm:spPr/>
    </dgm:pt>
    <dgm:pt modelId="{33692489-73CD-4A76-BB91-6FB9F70235B3}" type="pres">
      <dgm:prSet presAssocID="{7D75F4B9-0AFB-4F9E-839C-10B8EE577686}"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12730A5E-3A44-4B75-BEA5-A5BD2CB86B80}" type="pres">
      <dgm:prSet presAssocID="{7D75F4B9-0AFB-4F9E-839C-10B8EE577686}" presName="txShp" presStyleLbl="node1" presStyleIdx="2" presStyleCnt="6">
        <dgm:presLayoutVars>
          <dgm:bulletEnabled val="1"/>
        </dgm:presLayoutVars>
      </dgm:prSet>
      <dgm:spPr/>
    </dgm:pt>
    <dgm:pt modelId="{64180231-58AF-448A-90AF-97AE59DD9C61}" type="pres">
      <dgm:prSet presAssocID="{5E06D91F-0116-40E1-BB1B-5CD73CD2EE16}" presName="spacing" presStyleCnt="0"/>
      <dgm:spPr/>
    </dgm:pt>
    <dgm:pt modelId="{BF6808C1-FD9F-49F7-B2FB-0A81907CCD11}" type="pres">
      <dgm:prSet presAssocID="{86824EE6-6FEF-40C5-8C5F-2BCB1E609A6D}" presName="composite" presStyleCnt="0"/>
      <dgm:spPr/>
    </dgm:pt>
    <dgm:pt modelId="{848272E5-B994-4181-8BE9-4BBDBEDE6568}" type="pres">
      <dgm:prSet presAssocID="{86824EE6-6FEF-40C5-8C5F-2BCB1E609A6D}" presName="imgShp" presStyleLbl="fgImgPlace1" presStyleIdx="3" presStyleCnt="6" custLinFactNeighborX="2772" custLinFactNeighborY="58"/>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90617C8D-5258-41F4-B4C4-CF81297F60F9}" type="pres">
      <dgm:prSet presAssocID="{86824EE6-6FEF-40C5-8C5F-2BCB1E609A6D}" presName="txShp" presStyleLbl="node1" presStyleIdx="3" presStyleCnt="6">
        <dgm:presLayoutVars>
          <dgm:bulletEnabled val="1"/>
        </dgm:presLayoutVars>
      </dgm:prSet>
      <dgm:spPr/>
    </dgm:pt>
    <dgm:pt modelId="{586C480C-4186-43E1-B663-89B2406D191E}" type="pres">
      <dgm:prSet presAssocID="{431418A6-19B7-46B2-BD54-633E849014FA}" presName="spacing" presStyleCnt="0"/>
      <dgm:spPr/>
    </dgm:pt>
    <dgm:pt modelId="{672A7257-9D32-47BE-9426-F1BDE4217630}" type="pres">
      <dgm:prSet presAssocID="{3004ED03-5055-4839-B6B0-74F8DD5D6B79}" presName="composite" presStyleCnt="0"/>
      <dgm:spPr/>
    </dgm:pt>
    <dgm:pt modelId="{319DE003-2B6B-4A7C-9002-93B0FB645403}" type="pres">
      <dgm:prSet presAssocID="{3004ED03-5055-4839-B6B0-74F8DD5D6B79}"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dgm:spPr>
    </dgm:pt>
    <dgm:pt modelId="{68CD859D-D8D5-4379-B1FA-383B984DFC4B}" type="pres">
      <dgm:prSet presAssocID="{3004ED03-5055-4839-B6B0-74F8DD5D6B79}" presName="txShp" presStyleLbl="node1" presStyleIdx="4" presStyleCnt="6">
        <dgm:presLayoutVars>
          <dgm:bulletEnabled val="1"/>
        </dgm:presLayoutVars>
      </dgm:prSet>
      <dgm:spPr/>
    </dgm:pt>
    <dgm:pt modelId="{9B2B5B45-9043-462A-87B0-5769D530E376}" type="pres">
      <dgm:prSet presAssocID="{EDBFFA9B-29A3-47A3-9DC8-A8E82A80C728}" presName="spacing" presStyleCnt="0"/>
      <dgm:spPr/>
    </dgm:pt>
    <dgm:pt modelId="{EC05A337-8E35-4146-8580-A281DC41C988}" type="pres">
      <dgm:prSet presAssocID="{7ADA907B-A0DC-46D2-BEAC-FF74E84DAD5A}" presName="composite" presStyleCnt="0"/>
      <dgm:spPr/>
    </dgm:pt>
    <dgm:pt modelId="{C92AC0A3-F774-4DA5-B5FC-587D9EACCEBE}" type="pres">
      <dgm:prSet presAssocID="{7ADA907B-A0DC-46D2-BEAC-FF74E84DAD5A}"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dgm:spPr>
    </dgm:pt>
    <dgm:pt modelId="{CA507FDE-38A3-46D7-9001-25BCED95FA7C}" type="pres">
      <dgm:prSet presAssocID="{7ADA907B-A0DC-46D2-BEAC-FF74E84DAD5A}" presName="txShp" presStyleLbl="node1" presStyleIdx="5" presStyleCnt="6">
        <dgm:presLayoutVars>
          <dgm:bulletEnabled val="1"/>
        </dgm:presLayoutVars>
      </dgm:prSet>
      <dgm:spPr/>
    </dgm:pt>
  </dgm:ptLst>
  <dgm:cxnLst>
    <dgm:cxn modelId="{F2E17924-F3ED-4125-8595-3F3257FEA464}" srcId="{419467CC-C64B-4A45-9E99-442A28554F25}" destId="{3004ED03-5055-4839-B6B0-74F8DD5D6B79}" srcOrd="4" destOrd="0" parTransId="{013B4703-7D83-458A-8228-C66D93F6054E}" sibTransId="{EDBFFA9B-29A3-47A3-9DC8-A8E82A80C728}"/>
    <dgm:cxn modelId="{CE5D8E2B-7E3D-421D-905F-F762F048832E}" srcId="{419467CC-C64B-4A45-9E99-442A28554F25}" destId="{FA12BB72-C9D2-41B9-8826-768EBE33ACE2}" srcOrd="0" destOrd="0" parTransId="{A05AD2B9-AC9A-42DE-B718-96F2A2EAD124}" sibTransId="{EED1E002-2261-47E7-84FE-3BFFA59BB855}"/>
    <dgm:cxn modelId="{66A1BF48-6F5D-43C1-A4E4-6C505519285C}" srcId="{419467CC-C64B-4A45-9E99-442A28554F25}" destId="{7E961DE4-9140-4DB6-A391-661E10F703C6}" srcOrd="1" destOrd="0" parTransId="{641A9784-6B13-480B-8214-5F1861A770B1}" sibTransId="{D4070658-7335-4D29-9064-F8DB76ABB2FC}"/>
    <dgm:cxn modelId="{DBB29B52-3D3E-4582-9A7A-974805ABAABF}" type="presOf" srcId="{7E961DE4-9140-4DB6-A391-661E10F703C6}" destId="{6F34EFB3-EDCA-4A40-B5BB-FD493E7445F9}" srcOrd="0" destOrd="0" presId="urn:microsoft.com/office/officeart/2005/8/layout/vList3"/>
    <dgm:cxn modelId="{24F19380-55D0-453B-9577-28B584016ABD}" srcId="{419467CC-C64B-4A45-9E99-442A28554F25}" destId="{86824EE6-6FEF-40C5-8C5F-2BCB1E609A6D}" srcOrd="3" destOrd="0" parTransId="{57BF803C-8387-483A-A123-57D53CAFA9DD}" sibTransId="{431418A6-19B7-46B2-BD54-633E849014FA}"/>
    <dgm:cxn modelId="{1F7C70B6-DC71-4A94-AB19-20FB388F4EC2}" type="presOf" srcId="{7D75F4B9-0AFB-4F9E-839C-10B8EE577686}" destId="{12730A5E-3A44-4B75-BEA5-A5BD2CB86B80}" srcOrd="0" destOrd="0" presId="urn:microsoft.com/office/officeart/2005/8/layout/vList3"/>
    <dgm:cxn modelId="{ADD635BB-31FF-4C1F-A70A-EA03CDB29B2B}" type="presOf" srcId="{FA12BB72-C9D2-41B9-8826-768EBE33ACE2}" destId="{C072C9B3-3DFD-43A1-A4FB-03AE5B692B58}" srcOrd="0" destOrd="0" presId="urn:microsoft.com/office/officeart/2005/8/layout/vList3"/>
    <dgm:cxn modelId="{922FCEBF-61E5-4210-BE6D-DAFE511A9C74}" type="presOf" srcId="{86824EE6-6FEF-40C5-8C5F-2BCB1E609A6D}" destId="{90617C8D-5258-41F4-B4C4-CF81297F60F9}" srcOrd="0" destOrd="0" presId="urn:microsoft.com/office/officeart/2005/8/layout/vList3"/>
    <dgm:cxn modelId="{8F773EE5-A4D2-4FD9-A834-5F6455EF4A9D}" srcId="{419467CC-C64B-4A45-9E99-442A28554F25}" destId="{7ADA907B-A0DC-46D2-BEAC-FF74E84DAD5A}" srcOrd="5" destOrd="0" parTransId="{C3303B25-F2C5-482C-B970-531960405EBE}" sibTransId="{D758D153-0D7A-45F1-8F65-789D93C0F213}"/>
    <dgm:cxn modelId="{BC9C79F1-2641-4EC7-813E-DFC536B4DFD4}" type="presOf" srcId="{7ADA907B-A0DC-46D2-BEAC-FF74E84DAD5A}" destId="{CA507FDE-38A3-46D7-9001-25BCED95FA7C}" srcOrd="0" destOrd="0" presId="urn:microsoft.com/office/officeart/2005/8/layout/vList3"/>
    <dgm:cxn modelId="{3CA166F4-0ECA-4B73-8B33-A4BD4F8969A7}" type="presOf" srcId="{3004ED03-5055-4839-B6B0-74F8DD5D6B79}" destId="{68CD859D-D8D5-4379-B1FA-383B984DFC4B}" srcOrd="0" destOrd="0" presId="urn:microsoft.com/office/officeart/2005/8/layout/vList3"/>
    <dgm:cxn modelId="{E9CF1DF9-D33F-47C6-950B-F8C30E5CA119}" srcId="{419467CC-C64B-4A45-9E99-442A28554F25}" destId="{7D75F4B9-0AFB-4F9E-839C-10B8EE577686}" srcOrd="2" destOrd="0" parTransId="{A5A034F1-C2BB-4DEA-860C-0C40463F7AC5}" sibTransId="{5E06D91F-0116-40E1-BB1B-5CD73CD2EE16}"/>
    <dgm:cxn modelId="{1C89D8FA-F3EA-4E47-8EBC-206538A399EF}" type="presOf" srcId="{419467CC-C64B-4A45-9E99-442A28554F25}" destId="{7C116C25-5CD8-4595-BF93-BFD9CEDAC117}" srcOrd="0" destOrd="0" presId="urn:microsoft.com/office/officeart/2005/8/layout/vList3"/>
    <dgm:cxn modelId="{2988AE79-E7ED-4A4D-A008-43CB60EE1606}" type="presParOf" srcId="{7C116C25-5CD8-4595-BF93-BFD9CEDAC117}" destId="{C723C053-6C88-4F2C-8E1B-21B42162C84A}" srcOrd="0" destOrd="0" presId="urn:microsoft.com/office/officeart/2005/8/layout/vList3"/>
    <dgm:cxn modelId="{3D888D0D-01AC-48F5-A420-20EBF5095008}" type="presParOf" srcId="{C723C053-6C88-4F2C-8E1B-21B42162C84A}" destId="{E14FEFEE-B541-49C0-8280-301B7577000D}" srcOrd="0" destOrd="0" presId="urn:microsoft.com/office/officeart/2005/8/layout/vList3"/>
    <dgm:cxn modelId="{7FC62D43-7039-4DAA-B7F7-875C12972604}" type="presParOf" srcId="{C723C053-6C88-4F2C-8E1B-21B42162C84A}" destId="{C072C9B3-3DFD-43A1-A4FB-03AE5B692B58}" srcOrd="1" destOrd="0" presId="urn:microsoft.com/office/officeart/2005/8/layout/vList3"/>
    <dgm:cxn modelId="{7FEC7902-090C-4F2D-B99E-F44D388558CD}" type="presParOf" srcId="{7C116C25-5CD8-4595-BF93-BFD9CEDAC117}" destId="{B2F9671E-557B-499F-8050-00BACFC92040}" srcOrd="1" destOrd="0" presId="urn:microsoft.com/office/officeart/2005/8/layout/vList3"/>
    <dgm:cxn modelId="{E423D258-6D5C-4BFA-95D8-95A51D297117}" type="presParOf" srcId="{7C116C25-5CD8-4595-BF93-BFD9CEDAC117}" destId="{DD9BCD48-DB83-4DE5-BB33-136218A926C1}" srcOrd="2" destOrd="0" presId="urn:microsoft.com/office/officeart/2005/8/layout/vList3"/>
    <dgm:cxn modelId="{5F858DBF-EBA2-4EF0-9556-8808BB56EF2A}" type="presParOf" srcId="{DD9BCD48-DB83-4DE5-BB33-136218A926C1}" destId="{24256257-C842-4D51-9394-F3F08667A9F5}" srcOrd="0" destOrd="0" presId="urn:microsoft.com/office/officeart/2005/8/layout/vList3"/>
    <dgm:cxn modelId="{575AFE00-7D21-4CB7-9C09-4A0F975927A9}" type="presParOf" srcId="{DD9BCD48-DB83-4DE5-BB33-136218A926C1}" destId="{6F34EFB3-EDCA-4A40-B5BB-FD493E7445F9}" srcOrd="1" destOrd="0" presId="urn:microsoft.com/office/officeart/2005/8/layout/vList3"/>
    <dgm:cxn modelId="{561FC448-1CC3-49CB-8DA7-4C40520D4B41}" type="presParOf" srcId="{7C116C25-5CD8-4595-BF93-BFD9CEDAC117}" destId="{3ED5A789-75D2-4B3E-B3F6-D7C5C0D2F440}" srcOrd="3" destOrd="0" presId="urn:microsoft.com/office/officeart/2005/8/layout/vList3"/>
    <dgm:cxn modelId="{8D05D88D-B086-414D-8249-45B3F8D933D8}" type="presParOf" srcId="{7C116C25-5CD8-4595-BF93-BFD9CEDAC117}" destId="{D191B5B6-D925-46FC-B1F8-7DB50BEBBC27}" srcOrd="4" destOrd="0" presId="urn:microsoft.com/office/officeart/2005/8/layout/vList3"/>
    <dgm:cxn modelId="{ECEEFE63-5C9E-4753-85EA-4797AA1BC067}" type="presParOf" srcId="{D191B5B6-D925-46FC-B1F8-7DB50BEBBC27}" destId="{33692489-73CD-4A76-BB91-6FB9F70235B3}" srcOrd="0" destOrd="0" presId="urn:microsoft.com/office/officeart/2005/8/layout/vList3"/>
    <dgm:cxn modelId="{EB79C7BA-B9A2-427B-A085-5E04A78E482E}" type="presParOf" srcId="{D191B5B6-D925-46FC-B1F8-7DB50BEBBC27}" destId="{12730A5E-3A44-4B75-BEA5-A5BD2CB86B80}" srcOrd="1" destOrd="0" presId="urn:microsoft.com/office/officeart/2005/8/layout/vList3"/>
    <dgm:cxn modelId="{56FE469C-0636-4759-9418-8312D5C82EC4}" type="presParOf" srcId="{7C116C25-5CD8-4595-BF93-BFD9CEDAC117}" destId="{64180231-58AF-448A-90AF-97AE59DD9C61}" srcOrd="5" destOrd="0" presId="urn:microsoft.com/office/officeart/2005/8/layout/vList3"/>
    <dgm:cxn modelId="{957DEC90-3E38-413A-91FD-E83ED4E63E30}" type="presParOf" srcId="{7C116C25-5CD8-4595-BF93-BFD9CEDAC117}" destId="{BF6808C1-FD9F-49F7-B2FB-0A81907CCD11}" srcOrd="6" destOrd="0" presId="urn:microsoft.com/office/officeart/2005/8/layout/vList3"/>
    <dgm:cxn modelId="{28E152D6-49FA-48C9-A8DF-257920F78F3A}" type="presParOf" srcId="{BF6808C1-FD9F-49F7-B2FB-0A81907CCD11}" destId="{848272E5-B994-4181-8BE9-4BBDBEDE6568}" srcOrd="0" destOrd="0" presId="urn:microsoft.com/office/officeart/2005/8/layout/vList3"/>
    <dgm:cxn modelId="{1FA7F5AC-5487-4589-A05B-6476BDD86C07}" type="presParOf" srcId="{BF6808C1-FD9F-49F7-B2FB-0A81907CCD11}" destId="{90617C8D-5258-41F4-B4C4-CF81297F60F9}" srcOrd="1" destOrd="0" presId="urn:microsoft.com/office/officeart/2005/8/layout/vList3"/>
    <dgm:cxn modelId="{A163CEAA-D357-4BC6-ADAD-C70D31594F41}" type="presParOf" srcId="{7C116C25-5CD8-4595-BF93-BFD9CEDAC117}" destId="{586C480C-4186-43E1-B663-89B2406D191E}" srcOrd="7" destOrd="0" presId="urn:microsoft.com/office/officeart/2005/8/layout/vList3"/>
    <dgm:cxn modelId="{D7B476A0-05F4-4ED4-B413-0BCE006A4EA4}" type="presParOf" srcId="{7C116C25-5CD8-4595-BF93-BFD9CEDAC117}" destId="{672A7257-9D32-47BE-9426-F1BDE4217630}" srcOrd="8" destOrd="0" presId="urn:microsoft.com/office/officeart/2005/8/layout/vList3"/>
    <dgm:cxn modelId="{FDE68C87-2B35-4875-ADCA-6A88BE7FE860}" type="presParOf" srcId="{672A7257-9D32-47BE-9426-F1BDE4217630}" destId="{319DE003-2B6B-4A7C-9002-93B0FB645403}" srcOrd="0" destOrd="0" presId="urn:microsoft.com/office/officeart/2005/8/layout/vList3"/>
    <dgm:cxn modelId="{B03A7F0A-111B-438F-A36D-7D1907884967}" type="presParOf" srcId="{672A7257-9D32-47BE-9426-F1BDE4217630}" destId="{68CD859D-D8D5-4379-B1FA-383B984DFC4B}" srcOrd="1" destOrd="0" presId="urn:microsoft.com/office/officeart/2005/8/layout/vList3"/>
    <dgm:cxn modelId="{796589FF-92EC-4E36-B71E-FDEB27F3B471}" type="presParOf" srcId="{7C116C25-5CD8-4595-BF93-BFD9CEDAC117}" destId="{9B2B5B45-9043-462A-87B0-5769D530E376}" srcOrd="9" destOrd="0" presId="urn:microsoft.com/office/officeart/2005/8/layout/vList3"/>
    <dgm:cxn modelId="{D088206D-383C-47D5-A933-43A808DF2BB2}" type="presParOf" srcId="{7C116C25-5CD8-4595-BF93-BFD9CEDAC117}" destId="{EC05A337-8E35-4146-8580-A281DC41C988}" srcOrd="10" destOrd="0" presId="urn:microsoft.com/office/officeart/2005/8/layout/vList3"/>
    <dgm:cxn modelId="{20FF37BB-DF61-4809-83D5-514491C2C7F8}" type="presParOf" srcId="{EC05A337-8E35-4146-8580-A281DC41C988}" destId="{C92AC0A3-F774-4DA5-B5FC-587D9EACCEBE}" srcOrd="0" destOrd="0" presId="urn:microsoft.com/office/officeart/2005/8/layout/vList3"/>
    <dgm:cxn modelId="{65B03C85-6BD5-4105-A03A-C11461CE06E6}" type="presParOf" srcId="{EC05A337-8E35-4146-8580-A281DC41C988}" destId="{CA507FDE-38A3-46D7-9001-25BCED95FA7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934354-9914-461F-9133-6D5D530267F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AR"/>
        </a:p>
      </dgm:t>
    </dgm:pt>
    <dgm:pt modelId="{106BDBF9-18DF-4406-8157-1E71F1ACC060}">
      <dgm:prSet phldrT="[Texto]"/>
      <dgm:spPr/>
      <dgm:t>
        <a:bodyPr/>
        <a:lstStyle/>
        <a:p>
          <a:r>
            <a:rPr lang="es-AR" b="1" dirty="0">
              <a:solidFill>
                <a:srgbClr val="0070C0"/>
              </a:solidFill>
            </a:rPr>
            <a:t>Nota Interpretativa de la R.30 del GAFI</a:t>
          </a:r>
          <a:endParaRPr lang="es-AR" dirty="0"/>
        </a:p>
      </dgm:t>
    </dgm:pt>
    <dgm:pt modelId="{9162BF95-683F-4321-A23E-17D595F116FE}" type="parTrans" cxnId="{B134B81E-5166-4DED-BCEA-0601094B9725}">
      <dgm:prSet/>
      <dgm:spPr/>
      <dgm:t>
        <a:bodyPr/>
        <a:lstStyle/>
        <a:p>
          <a:endParaRPr lang="es-AR"/>
        </a:p>
      </dgm:t>
    </dgm:pt>
    <dgm:pt modelId="{C48A31E3-D7E5-462A-B044-C4EA0A247B1C}" type="sibTrans" cxnId="{B134B81E-5166-4DED-BCEA-0601094B9725}">
      <dgm:prSet/>
      <dgm:spPr/>
      <dgm:t>
        <a:bodyPr/>
        <a:lstStyle/>
        <a:p>
          <a:endParaRPr lang="es-AR"/>
        </a:p>
      </dgm:t>
    </dgm:pt>
    <dgm:pt modelId="{FBA4074A-E386-41E0-9C90-9CE17E8D1636}">
      <dgm:prSet phldrT="[Texto]"/>
      <dgm:spPr/>
      <dgm:t>
        <a:bodyPr/>
        <a:lstStyle/>
        <a:p>
          <a:r>
            <a:rPr lang="es-AR" b="1" dirty="0">
              <a:solidFill>
                <a:srgbClr val="FF0000"/>
              </a:solidFill>
            </a:rPr>
            <a:t>ENFOQUE DE TOOS LOS DELITOS</a:t>
          </a:r>
        </a:p>
      </dgm:t>
    </dgm:pt>
    <dgm:pt modelId="{CD73558A-1F43-4D24-A850-9515D949EB9D}" type="parTrans" cxnId="{ECBFF7C7-EE62-4AAB-BE47-647E713FA4E5}">
      <dgm:prSet/>
      <dgm:spPr/>
      <dgm:t>
        <a:bodyPr/>
        <a:lstStyle/>
        <a:p>
          <a:endParaRPr lang="es-AR"/>
        </a:p>
      </dgm:t>
    </dgm:pt>
    <dgm:pt modelId="{0A09A46A-ACF6-4813-87F9-D93BF859DEA4}" type="sibTrans" cxnId="{ECBFF7C7-EE62-4AAB-BE47-647E713FA4E5}">
      <dgm:prSet/>
      <dgm:spPr/>
      <dgm:t>
        <a:bodyPr/>
        <a:lstStyle/>
        <a:p>
          <a:endParaRPr lang="es-AR"/>
        </a:p>
      </dgm:t>
    </dgm:pt>
    <dgm:pt modelId="{70F7A05A-66A1-4F93-8195-1630B43BC965}">
      <dgm:prSet phldrT="[Texto]"/>
      <dgm:spPr/>
      <dgm:t>
        <a:bodyPr/>
        <a:lstStyle/>
        <a:p>
          <a:r>
            <a:rPr lang="es-AR" b="1" dirty="0">
              <a:solidFill>
                <a:schemeClr val="accent2"/>
              </a:solidFill>
            </a:rPr>
            <a:t>ENFOQUE DE UMBRAL</a:t>
          </a:r>
        </a:p>
      </dgm:t>
    </dgm:pt>
    <dgm:pt modelId="{FF892349-AC5B-4312-83C4-8B1A476D1079}" type="parTrans" cxnId="{210374A6-7B3E-4694-87A1-6671F071D84C}">
      <dgm:prSet/>
      <dgm:spPr/>
      <dgm:t>
        <a:bodyPr/>
        <a:lstStyle/>
        <a:p>
          <a:endParaRPr lang="es-AR"/>
        </a:p>
      </dgm:t>
    </dgm:pt>
    <dgm:pt modelId="{12057874-3202-4E2E-91DA-0F9CAD59E2D8}" type="sibTrans" cxnId="{210374A6-7B3E-4694-87A1-6671F071D84C}">
      <dgm:prSet/>
      <dgm:spPr/>
      <dgm:t>
        <a:bodyPr/>
        <a:lstStyle/>
        <a:p>
          <a:endParaRPr lang="es-AR"/>
        </a:p>
      </dgm:t>
    </dgm:pt>
    <dgm:pt modelId="{B8E2F7EF-DD52-4A3C-87BF-CC31CF027650}">
      <dgm:prSet phldrT="[Texto]"/>
      <dgm:spPr/>
      <dgm:t>
        <a:bodyPr/>
        <a:lstStyle/>
        <a:p>
          <a:r>
            <a:rPr lang="es-AR" b="1" dirty="0">
              <a:solidFill>
                <a:schemeClr val="accent2"/>
              </a:solidFill>
            </a:rPr>
            <a:t>COMBINACIÓN DE ENFOQUES</a:t>
          </a:r>
        </a:p>
      </dgm:t>
    </dgm:pt>
    <dgm:pt modelId="{D4E4B4F0-F375-4F9B-8F20-20848175C57E}" type="parTrans" cxnId="{6FA7A604-2159-439D-BD04-E913B974577D}">
      <dgm:prSet/>
      <dgm:spPr/>
      <dgm:t>
        <a:bodyPr/>
        <a:lstStyle/>
        <a:p>
          <a:endParaRPr lang="es-AR"/>
        </a:p>
      </dgm:t>
    </dgm:pt>
    <dgm:pt modelId="{B4B67B57-555D-4A0A-A6F8-1C2A9AB8B811}" type="sibTrans" cxnId="{6FA7A604-2159-439D-BD04-E913B974577D}">
      <dgm:prSet/>
      <dgm:spPr/>
      <dgm:t>
        <a:bodyPr/>
        <a:lstStyle/>
        <a:p>
          <a:endParaRPr lang="es-AR"/>
        </a:p>
      </dgm:t>
    </dgm:pt>
    <dgm:pt modelId="{987BCB3C-16B9-431B-BC93-ACD5CA68A434}">
      <dgm:prSet phldrT="[Texto]"/>
      <dgm:spPr/>
      <dgm:t>
        <a:bodyPr/>
        <a:lstStyle/>
        <a:p>
          <a:r>
            <a:rPr lang="es-AR" b="1" dirty="0">
              <a:solidFill>
                <a:schemeClr val="accent2"/>
              </a:solidFill>
            </a:rPr>
            <a:t>ENFOQUE DE LISTA</a:t>
          </a:r>
        </a:p>
      </dgm:t>
    </dgm:pt>
    <dgm:pt modelId="{7815E835-8BAF-45AD-9DE8-60DA8E63D4DA}" type="parTrans" cxnId="{F63C2935-CCA7-4F6B-BA5D-B3539D2C6926}">
      <dgm:prSet/>
      <dgm:spPr/>
      <dgm:t>
        <a:bodyPr/>
        <a:lstStyle/>
        <a:p>
          <a:endParaRPr lang="es-AR"/>
        </a:p>
      </dgm:t>
    </dgm:pt>
    <dgm:pt modelId="{48A0FA6D-F4BF-430D-9572-0CDACD26F107}" type="sibTrans" cxnId="{F63C2935-CCA7-4F6B-BA5D-B3539D2C6926}">
      <dgm:prSet/>
      <dgm:spPr/>
      <dgm:t>
        <a:bodyPr/>
        <a:lstStyle/>
        <a:p>
          <a:endParaRPr lang="es-AR"/>
        </a:p>
      </dgm:t>
    </dgm:pt>
    <dgm:pt modelId="{C070E08E-45DC-4ACE-894E-234CCC569487}" type="pres">
      <dgm:prSet presAssocID="{0D934354-9914-461F-9133-6D5D530267F5}" presName="composite" presStyleCnt="0">
        <dgm:presLayoutVars>
          <dgm:chMax val="1"/>
          <dgm:dir/>
          <dgm:resizeHandles val="exact"/>
        </dgm:presLayoutVars>
      </dgm:prSet>
      <dgm:spPr/>
    </dgm:pt>
    <dgm:pt modelId="{AA0E3878-B874-49A7-8375-96D480E5A7A3}" type="pres">
      <dgm:prSet presAssocID="{0D934354-9914-461F-9133-6D5D530267F5}" presName="radial" presStyleCnt="0">
        <dgm:presLayoutVars>
          <dgm:animLvl val="ctr"/>
        </dgm:presLayoutVars>
      </dgm:prSet>
      <dgm:spPr/>
    </dgm:pt>
    <dgm:pt modelId="{EB874985-420E-47B2-AC0A-2AD2B2038087}" type="pres">
      <dgm:prSet presAssocID="{106BDBF9-18DF-4406-8157-1E71F1ACC060}" presName="centerShape" presStyleLbl="vennNode1" presStyleIdx="0" presStyleCnt="5"/>
      <dgm:spPr/>
    </dgm:pt>
    <dgm:pt modelId="{67035A65-BADB-4227-A5CC-0F33B2A4DEA2}" type="pres">
      <dgm:prSet presAssocID="{FBA4074A-E386-41E0-9C90-9CE17E8D1636}" presName="node" presStyleLbl="vennNode1" presStyleIdx="1" presStyleCnt="5">
        <dgm:presLayoutVars>
          <dgm:bulletEnabled val="1"/>
        </dgm:presLayoutVars>
      </dgm:prSet>
      <dgm:spPr/>
    </dgm:pt>
    <dgm:pt modelId="{BFDCCF14-1E36-411E-B743-023C8DBEF9D6}" type="pres">
      <dgm:prSet presAssocID="{70F7A05A-66A1-4F93-8195-1630B43BC965}" presName="node" presStyleLbl="vennNode1" presStyleIdx="2" presStyleCnt="5">
        <dgm:presLayoutVars>
          <dgm:bulletEnabled val="1"/>
        </dgm:presLayoutVars>
      </dgm:prSet>
      <dgm:spPr/>
    </dgm:pt>
    <dgm:pt modelId="{4A846481-CFE1-4491-BC5C-8232FEC18AB2}" type="pres">
      <dgm:prSet presAssocID="{B8E2F7EF-DD52-4A3C-87BF-CC31CF027650}" presName="node" presStyleLbl="vennNode1" presStyleIdx="3" presStyleCnt="5">
        <dgm:presLayoutVars>
          <dgm:bulletEnabled val="1"/>
        </dgm:presLayoutVars>
      </dgm:prSet>
      <dgm:spPr/>
    </dgm:pt>
    <dgm:pt modelId="{8ABCE237-9418-4E8B-A55E-1AAA5883A369}" type="pres">
      <dgm:prSet presAssocID="{987BCB3C-16B9-431B-BC93-ACD5CA68A434}" presName="node" presStyleLbl="vennNode1" presStyleIdx="4" presStyleCnt="5">
        <dgm:presLayoutVars>
          <dgm:bulletEnabled val="1"/>
        </dgm:presLayoutVars>
      </dgm:prSet>
      <dgm:spPr/>
    </dgm:pt>
  </dgm:ptLst>
  <dgm:cxnLst>
    <dgm:cxn modelId="{6FA7A604-2159-439D-BD04-E913B974577D}" srcId="{106BDBF9-18DF-4406-8157-1E71F1ACC060}" destId="{B8E2F7EF-DD52-4A3C-87BF-CC31CF027650}" srcOrd="2" destOrd="0" parTransId="{D4E4B4F0-F375-4F9B-8F20-20848175C57E}" sibTransId="{B4B67B57-555D-4A0A-A6F8-1C2A9AB8B811}"/>
    <dgm:cxn modelId="{39C0C709-F478-4C44-8F4F-1CEAB22159AF}" type="presOf" srcId="{987BCB3C-16B9-431B-BC93-ACD5CA68A434}" destId="{8ABCE237-9418-4E8B-A55E-1AAA5883A369}" srcOrd="0" destOrd="0" presId="urn:microsoft.com/office/officeart/2005/8/layout/radial3"/>
    <dgm:cxn modelId="{B134B81E-5166-4DED-BCEA-0601094B9725}" srcId="{0D934354-9914-461F-9133-6D5D530267F5}" destId="{106BDBF9-18DF-4406-8157-1E71F1ACC060}" srcOrd="0" destOrd="0" parTransId="{9162BF95-683F-4321-A23E-17D595F116FE}" sibTransId="{C48A31E3-D7E5-462A-B044-C4EA0A247B1C}"/>
    <dgm:cxn modelId="{F63C2935-CCA7-4F6B-BA5D-B3539D2C6926}" srcId="{106BDBF9-18DF-4406-8157-1E71F1ACC060}" destId="{987BCB3C-16B9-431B-BC93-ACD5CA68A434}" srcOrd="3" destOrd="0" parTransId="{7815E835-8BAF-45AD-9DE8-60DA8E63D4DA}" sibTransId="{48A0FA6D-F4BF-430D-9572-0CDACD26F107}"/>
    <dgm:cxn modelId="{13B74E4E-F442-406C-A7EE-977320C2B089}" type="presOf" srcId="{70F7A05A-66A1-4F93-8195-1630B43BC965}" destId="{BFDCCF14-1E36-411E-B743-023C8DBEF9D6}" srcOrd="0" destOrd="0" presId="urn:microsoft.com/office/officeart/2005/8/layout/radial3"/>
    <dgm:cxn modelId="{F91B6D80-34C3-41FC-8605-8F770EF24F21}" type="presOf" srcId="{B8E2F7EF-DD52-4A3C-87BF-CC31CF027650}" destId="{4A846481-CFE1-4491-BC5C-8232FEC18AB2}" srcOrd="0" destOrd="0" presId="urn:microsoft.com/office/officeart/2005/8/layout/radial3"/>
    <dgm:cxn modelId="{9CDCAB88-DFF0-410A-9C68-8D7FD6E1263D}" type="presOf" srcId="{106BDBF9-18DF-4406-8157-1E71F1ACC060}" destId="{EB874985-420E-47B2-AC0A-2AD2B2038087}" srcOrd="0" destOrd="0" presId="urn:microsoft.com/office/officeart/2005/8/layout/radial3"/>
    <dgm:cxn modelId="{210374A6-7B3E-4694-87A1-6671F071D84C}" srcId="{106BDBF9-18DF-4406-8157-1E71F1ACC060}" destId="{70F7A05A-66A1-4F93-8195-1630B43BC965}" srcOrd="1" destOrd="0" parTransId="{FF892349-AC5B-4312-83C4-8B1A476D1079}" sibTransId="{12057874-3202-4E2E-91DA-0F9CAD59E2D8}"/>
    <dgm:cxn modelId="{ECBFF7C7-EE62-4AAB-BE47-647E713FA4E5}" srcId="{106BDBF9-18DF-4406-8157-1E71F1ACC060}" destId="{FBA4074A-E386-41E0-9C90-9CE17E8D1636}" srcOrd="0" destOrd="0" parTransId="{CD73558A-1F43-4D24-A850-9515D949EB9D}" sibTransId="{0A09A46A-ACF6-4813-87F9-D93BF859DEA4}"/>
    <dgm:cxn modelId="{BCFFECEE-0EB7-4CD9-BF9B-19216A8E1127}" type="presOf" srcId="{0D934354-9914-461F-9133-6D5D530267F5}" destId="{C070E08E-45DC-4ACE-894E-234CCC569487}" srcOrd="0" destOrd="0" presId="urn:microsoft.com/office/officeart/2005/8/layout/radial3"/>
    <dgm:cxn modelId="{FA73E3F9-850C-4FFE-83BC-359F56654E82}" type="presOf" srcId="{FBA4074A-E386-41E0-9C90-9CE17E8D1636}" destId="{67035A65-BADB-4227-A5CC-0F33B2A4DEA2}" srcOrd="0" destOrd="0" presId="urn:microsoft.com/office/officeart/2005/8/layout/radial3"/>
    <dgm:cxn modelId="{E73DF1BE-9024-4370-85E9-95E0DD21CCB9}" type="presParOf" srcId="{C070E08E-45DC-4ACE-894E-234CCC569487}" destId="{AA0E3878-B874-49A7-8375-96D480E5A7A3}" srcOrd="0" destOrd="0" presId="urn:microsoft.com/office/officeart/2005/8/layout/radial3"/>
    <dgm:cxn modelId="{D3E25D2F-CE18-47DC-99EF-4BF658745B48}" type="presParOf" srcId="{AA0E3878-B874-49A7-8375-96D480E5A7A3}" destId="{EB874985-420E-47B2-AC0A-2AD2B2038087}" srcOrd="0" destOrd="0" presId="urn:microsoft.com/office/officeart/2005/8/layout/radial3"/>
    <dgm:cxn modelId="{47171317-D944-434D-A494-F271FE195B05}" type="presParOf" srcId="{AA0E3878-B874-49A7-8375-96D480E5A7A3}" destId="{67035A65-BADB-4227-A5CC-0F33B2A4DEA2}" srcOrd="1" destOrd="0" presId="urn:microsoft.com/office/officeart/2005/8/layout/radial3"/>
    <dgm:cxn modelId="{AE53B00E-C6BB-4320-9BD3-0357D507978A}" type="presParOf" srcId="{AA0E3878-B874-49A7-8375-96D480E5A7A3}" destId="{BFDCCF14-1E36-411E-B743-023C8DBEF9D6}" srcOrd="2" destOrd="0" presId="urn:microsoft.com/office/officeart/2005/8/layout/radial3"/>
    <dgm:cxn modelId="{9D6F9FB2-1817-47CC-BF7B-7A9A4FE28FD9}" type="presParOf" srcId="{AA0E3878-B874-49A7-8375-96D480E5A7A3}" destId="{4A846481-CFE1-4491-BC5C-8232FEC18AB2}" srcOrd="3" destOrd="0" presId="urn:microsoft.com/office/officeart/2005/8/layout/radial3"/>
    <dgm:cxn modelId="{FAF474F9-7994-47A2-A90F-F237F8FB81FB}" type="presParOf" srcId="{AA0E3878-B874-49A7-8375-96D480E5A7A3}" destId="{8ABCE237-9418-4E8B-A55E-1AAA5883A36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1DC9B1-4846-4E5B-8610-AE2F31560A55}" type="doc">
      <dgm:prSet loTypeId="urn:microsoft.com/office/officeart/2005/8/layout/process1" loCatId="process" qsTypeId="urn:microsoft.com/office/officeart/2005/8/quickstyle/simple1" qsCatId="simple" csTypeId="urn:microsoft.com/office/officeart/2005/8/colors/accent1_2" csCatId="accent1" phldr="1"/>
      <dgm:spPr/>
    </dgm:pt>
    <dgm:pt modelId="{566A90A6-3C3D-44D8-BB51-313199907A73}">
      <dgm:prSet phldrT="[Texto]"/>
      <dgm:spPr/>
      <dgm:t>
        <a:bodyPr/>
        <a:lstStyle/>
        <a:p>
          <a:r>
            <a:rPr lang="es-AR" dirty="0"/>
            <a:t>Sujetos Obligados</a:t>
          </a:r>
        </a:p>
      </dgm:t>
    </dgm:pt>
    <dgm:pt modelId="{B695BA34-6DDB-4D47-AE07-CC2963A01C14}" type="parTrans" cxnId="{4D4DC371-0519-4C72-B384-84431F852DEB}">
      <dgm:prSet/>
      <dgm:spPr/>
      <dgm:t>
        <a:bodyPr/>
        <a:lstStyle/>
        <a:p>
          <a:endParaRPr lang="es-AR"/>
        </a:p>
      </dgm:t>
    </dgm:pt>
    <dgm:pt modelId="{E2689236-FDBE-460E-A603-F80DF643829B}" type="sibTrans" cxnId="{4D4DC371-0519-4C72-B384-84431F852DEB}">
      <dgm:prSet/>
      <dgm:spPr/>
      <dgm:t>
        <a:bodyPr/>
        <a:lstStyle/>
        <a:p>
          <a:endParaRPr lang="es-AR"/>
        </a:p>
      </dgm:t>
    </dgm:pt>
    <dgm:pt modelId="{3B0369ED-C85D-4144-914C-67967520B328}">
      <dgm:prSet phldrT="[Texto]"/>
      <dgm:spPr/>
      <dgm:t>
        <a:bodyPr/>
        <a:lstStyle/>
        <a:p>
          <a:r>
            <a:rPr lang="es-AR" dirty="0"/>
            <a:t>ROS</a:t>
          </a:r>
        </a:p>
        <a:p>
          <a:r>
            <a:rPr lang="es-AR" dirty="0"/>
            <a:t>RFT</a:t>
          </a:r>
        </a:p>
        <a:p>
          <a:r>
            <a:rPr lang="es-AR" dirty="0"/>
            <a:t>RSM</a:t>
          </a:r>
        </a:p>
      </dgm:t>
    </dgm:pt>
    <dgm:pt modelId="{3B89C1FD-73A2-4F26-8A65-46D1996980C0}" type="parTrans" cxnId="{A2B68D83-1385-4866-B8C2-82E2EFBBA29D}">
      <dgm:prSet/>
      <dgm:spPr/>
      <dgm:t>
        <a:bodyPr/>
        <a:lstStyle/>
        <a:p>
          <a:endParaRPr lang="es-AR"/>
        </a:p>
      </dgm:t>
    </dgm:pt>
    <dgm:pt modelId="{711F2547-068A-4C73-A11F-A0215AF5CD49}" type="sibTrans" cxnId="{A2B68D83-1385-4866-B8C2-82E2EFBBA29D}">
      <dgm:prSet/>
      <dgm:spPr/>
      <dgm:t>
        <a:bodyPr/>
        <a:lstStyle/>
        <a:p>
          <a:endParaRPr lang="es-AR"/>
        </a:p>
      </dgm:t>
    </dgm:pt>
    <dgm:pt modelId="{E32DEE74-47A6-4494-B4D2-B10E65C4667D}">
      <dgm:prSet phldrT="[Texto]"/>
      <dgm:spPr/>
      <dgm:t>
        <a:bodyPr/>
        <a:lstStyle/>
        <a:p>
          <a:r>
            <a:rPr lang="es-AR" dirty="0"/>
            <a:t>UIF</a:t>
          </a:r>
        </a:p>
      </dgm:t>
    </dgm:pt>
    <dgm:pt modelId="{BF891668-4B1A-445B-A942-00C5B7CDB3B9}" type="parTrans" cxnId="{E64E3555-5CED-4DB2-A8C0-18C81BEA8A4D}">
      <dgm:prSet/>
      <dgm:spPr/>
      <dgm:t>
        <a:bodyPr/>
        <a:lstStyle/>
        <a:p>
          <a:endParaRPr lang="es-AR"/>
        </a:p>
      </dgm:t>
    </dgm:pt>
    <dgm:pt modelId="{47EF7448-8BF6-4894-92D3-C5026D1EF1D7}" type="sibTrans" cxnId="{E64E3555-5CED-4DB2-A8C0-18C81BEA8A4D}">
      <dgm:prSet/>
      <dgm:spPr/>
      <dgm:t>
        <a:bodyPr/>
        <a:lstStyle/>
        <a:p>
          <a:endParaRPr lang="es-AR"/>
        </a:p>
      </dgm:t>
    </dgm:pt>
    <dgm:pt modelId="{EFACA643-4CD9-4778-A7F2-063012FF00F3}">
      <dgm:prSet phldrT="[Texto]"/>
      <dgm:spPr/>
      <dgm:t>
        <a:bodyPr/>
        <a:lstStyle/>
        <a:p>
          <a:r>
            <a:rPr lang="es-AR" dirty="0"/>
            <a:t>MPF</a:t>
          </a:r>
        </a:p>
      </dgm:t>
    </dgm:pt>
    <dgm:pt modelId="{677CC315-1748-4F37-AF84-E8F54A1C339E}" type="parTrans" cxnId="{49EDDCFC-6D04-43A9-BB8B-3B4BBF9B707C}">
      <dgm:prSet/>
      <dgm:spPr/>
      <dgm:t>
        <a:bodyPr/>
        <a:lstStyle/>
        <a:p>
          <a:endParaRPr lang="es-AR"/>
        </a:p>
      </dgm:t>
    </dgm:pt>
    <dgm:pt modelId="{294CE44F-3C0D-4362-877E-2056124FA202}" type="sibTrans" cxnId="{49EDDCFC-6D04-43A9-BB8B-3B4BBF9B707C}">
      <dgm:prSet/>
      <dgm:spPr/>
      <dgm:t>
        <a:bodyPr/>
        <a:lstStyle/>
        <a:p>
          <a:endParaRPr lang="es-AR"/>
        </a:p>
      </dgm:t>
    </dgm:pt>
    <dgm:pt modelId="{8B65483E-60A8-4DE6-B22C-EAB863EF80BC}" type="pres">
      <dgm:prSet presAssocID="{951DC9B1-4846-4E5B-8610-AE2F31560A55}" presName="Name0" presStyleCnt="0">
        <dgm:presLayoutVars>
          <dgm:dir/>
          <dgm:resizeHandles val="exact"/>
        </dgm:presLayoutVars>
      </dgm:prSet>
      <dgm:spPr/>
    </dgm:pt>
    <dgm:pt modelId="{4F1E19B3-C7C5-434E-B85F-4616498A8DB9}" type="pres">
      <dgm:prSet presAssocID="{566A90A6-3C3D-44D8-BB51-313199907A73}" presName="node" presStyleLbl="node1" presStyleIdx="0" presStyleCnt="4">
        <dgm:presLayoutVars>
          <dgm:bulletEnabled val="1"/>
        </dgm:presLayoutVars>
      </dgm:prSet>
      <dgm:spPr/>
    </dgm:pt>
    <dgm:pt modelId="{4E35E2A5-6DD3-460E-8EEB-D5054A4846B7}" type="pres">
      <dgm:prSet presAssocID="{E2689236-FDBE-460E-A603-F80DF643829B}" presName="sibTrans" presStyleLbl="sibTrans2D1" presStyleIdx="0" presStyleCnt="3"/>
      <dgm:spPr/>
    </dgm:pt>
    <dgm:pt modelId="{2561A554-6D80-4463-B066-12F303B411D9}" type="pres">
      <dgm:prSet presAssocID="{E2689236-FDBE-460E-A603-F80DF643829B}" presName="connectorText" presStyleLbl="sibTrans2D1" presStyleIdx="0" presStyleCnt="3"/>
      <dgm:spPr/>
    </dgm:pt>
    <dgm:pt modelId="{F0D4266B-8802-473A-A980-0818AF807070}" type="pres">
      <dgm:prSet presAssocID="{3B0369ED-C85D-4144-914C-67967520B328}" presName="node" presStyleLbl="node1" presStyleIdx="1" presStyleCnt="4">
        <dgm:presLayoutVars>
          <dgm:bulletEnabled val="1"/>
        </dgm:presLayoutVars>
      </dgm:prSet>
      <dgm:spPr/>
    </dgm:pt>
    <dgm:pt modelId="{4D6FB34E-4BC4-4E78-BF5F-683105DDBE6C}" type="pres">
      <dgm:prSet presAssocID="{711F2547-068A-4C73-A11F-A0215AF5CD49}" presName="sibTrans" presStyleLbl="sibTrans2D1" presStyleIdx="1" presStyleCnt="3"/>
      <dgm:spPr/>
    </dgm:pt>
    <dgm:pt modelId="{8AEFDE6A-5166-4A19-AA8F-F56AB86F7385}" type="pres">
      <dgm:prSet presAssocID="{711F2547-068A-4C73-A11F-A0215AF5CD49}" presName="connectorText" presStyleLbl="sibTrans2D1" presStyleIdx="1" presStyleCnt="3"/>
      <dgm:spPr/>
    </dgm:pt>
    <dgm:pt modelId="{3300E7C9-4F00-42BF-94D4-4E9F402A0AA5}" type="pres">
      <dgm:prSet presAssocID="{E32DEE74-47A6-4494-B4D2-B10E65C4667D}" presName="node" presStyleLbl="node1" presStyleIdx="2" presStyleCnt="4">
        <dgm:presLayoutVars>
          <dgm:bulletEnabled val="1"/>
        </dgm:presLayoutVars>
      </dgm:prSet>
      <dgm:spPr/>
    </dgm:pt>
    <dgm:pt modelId="{42F17B92-DC69-49F8-B8DB-8F898A0208BB}" type="pres">
      <dgm:prSet presAssocID="{47EF7448-8BF6-4894-92D3-C5026D1EF1D7}" presName="sibTrans" presStyleLbl="sibTrans2D1" presStyleIdx="2" presStyleCnt="3"/>
      <dgm:spPr/>
    </dgm:pt>
    <dgm:pt modelId="{8FE6243F-2930-4616-ABE9-3CF8FA9EDB32}" type="pres">
      <dgm:prSet presAssocID="{47EF7448-8BF6-4894-92D3-C5026D1EF1D7}" presName="connectorText" presStyleLbl="sibTrans2D1" presStyleIdx="2" presStyleCnt="3"/>
      <dgm:spPr/>
    </dgm:pt>
    <dgm:pt modelId="{D2518955-DE15-44E7-8D5F-1AFC7636C3AE}" type="pres">
      <dgm:prSet presAssocID="{EFACA643-4CD9-4778-A7F2-063012FF00F3}" presName="node" presStyleLbl="node1" presStyleIdx="3" presStyleCnt="4">
        <dgm:presLayoutVars>
          <dgm:bulletEnabled val="1"/>
        </dgm:presLayoutVars>
      </dgm:prSet>
      <dgm:spPr/>
    </dgm:pt>
  </dgm:ptLst>
  <dgm:cxnLst>
    <dgm:cxn modelId="{6C12AD18-907D-4D5D-9A9B-A601E26823D5}" type="presOf" srcId="{EFACA643-4CD9-4778-A7F2-063012FF00F3}" destId="{D2518955-DE15-44E7-8D5F-1AFC7636C3AE}" srcOrd="0" destOrd="0" presId="urn:microsoft.com/office/officeart/2005/8/layout/process1"/>
    <dgm:cxn modelId="{4861791F-BD8D-4599-B1BE-11DA28D3B524}" type="presOf" srcId="{951DC9B1-4846-4E5B-8610-AE2F31560A55}" destId="{8B65483E-60A8-4DE6-B22C-EAB863EF80BC}" srcOrd="0" destOrd="0" presId="urn:microsoft.com/office/officeart/2005/8/layout/process1"/>
    <dgm:cxn modelId="{9450B76D-40C6-4DBD-832B-CE6AC1E978C5}" type="presOf" srcId="{711F2547-068A-4C73-A11F-A0215AF5CD49}" destId="{8AEFDE6A-5166-4A19-AA8F-F56AB86F7385}" srcOrd="1" destOrd="0" presId="urn:microsoft.com/office/officeart/2005/8/layout/process1"/>
    <dgm:cxn modelId="{4D4DC371-0519-4C72-B384-84431F852DEB}" srcId="{951DC9B1-4846-4E5B-8610-AE2F31560A55}" destId="{566A90A6-3C3D-44D8-BB51-313199907A73}" srcOrd="0" destOrd="0" parTransId="{B695BA34-6DDB-4D47-AE07-CC2963A01C14}" sibTransId="{E2689236-FDBE-460E-A603-F80DF643829B}"/>
    <dgm:cxn modelId="{6031BB74-D98F-4984-A094-78E6D711805F}" type="presOf" srcId="{566A90A6-3C3D-44D8-BB51-313199907A73}" destId="{4F1E19B3-C7C5-434E-B85F-4616498A8DB9}" srcOrd="0" destOrd="0" presId="urn:microsoft.com/office/officeart/2005/8/layout/process1"/>
    <dgm:cxn modelId="{E64E3555-5CED-4DB2-A8C0-18C81BEA8A4D}" srcId="{951DC9B1-4846-4E5B-8610-AE2F31560A55}" destId="{E32DEE74-47A6-4494-B4D2-B10E65C4667D}" srcOrd="2" destOrd="0" parTransId="{BF891668-4B1A-445B-A942-00C5B7CDB3B9}" sibTransId="{47EF7448-8BF6-4894-92D3-C5026D1EF1D7}"/>
    <dgm:cxn modelId="{AB529977-C7D4-4709-A56A-274EAAA2C96E}" type="presOf" srcId="{47EF7448-8BF6-4894-92D3-C5026D1EF1D7}" destId="{8FE6243F-2930-4616-ABE9-3CF8FA9EDB32}" srcOrd="1" destOrd="0" presId="urn:microsoft.com/office/officeart/2005/8/layout/process1"/>
    <dgm:cxn modelId="{D7290A80-9EAF-40A5-BD0C-3AAE2BD5A7BA}" type="presOf" srcId="{3B0369ED-C85D-4144-914C-67967520B328}" destId="{F0D4266B-8802-473A-A980-0818AF807070}" srcOrd="0" destOrd="0" presId="urn:microsoft.com/office/officeart/2005/8/layout/process1"/>
    <dgm:cxn modelId="{A2B68D83-1385-4866-B8C2-82E2EFBBA29D}" srcId="{951DC9B1-4846-4E5B-8610-AE2F31560A55}" destId="{3B0369ED-C85D-4144-914C-67967520B328}" srcOrd="1" destOrd="0" parTransId="{3B89C1FD-73A2-4F26-8A65-46D1996980C0}" sibTransId="{711F2547-068A-4C73-A11F-A0215AF5CD49}"/>
    <dgm:cxn modelId="{A62D378A-9DF5-49BB-B7B3-B4424DD3CF9C}" type="presOf" srcId="{E2689236-FDBE-460E-A603-F80DF643829B}" destId="{2561A554-6D80-4463-B066-12F303B411D9}" srcOrd="1" destOrd="0" presId="urn:microsoft.com/office/officeart/2005/8/layout/process1"/>
    <dgm:cxn modelId="{3B620A99-273E-4E16-8F1C-56A475AB5F74}" type="presOf" srcId="{E32DEE74-47A6-4494-B4D2-B10E65C4667D}" destId="{3300E7C9-4F00-42BF-94D4-4E9F402A0AA5}" srcOrd="0" destOrd="0" presId="urn:microsoft.com/office/officeart/2005/8/layout/process1"/>
    <dgm:cxn modelId="{4CEB9DA0-B290-4BC5-A3C6-FBB22A2C2CEB}" type="presOf" srcId="{E2689236-FDBE-460E-A603-F80DF643829B}" destId="{4E35E2A5-6DD3-460E-8EEB-D5054A4846B7}" srcOrd="0" destOrd="0" presId="urn:microsoft.com/office/officeart/2005/8/layout/process1"/>
    <dgm:cxn modelId="{1DA4C7B2-222D-4886-A2B5-1290EA9531BC}" type="presOf" srcId="{47EF7448-8BF6-4894-92D3-C5026D1EF1D7}" destId="{42F17B92-DC69-49F8-B8DB-8F898A0208BB}" srcOrd="0" destOrd="0" presId="urn:microsoft.com/office/officeart/2005/8/layout/process1"/>
    <dgm:cxn modelId="{17E03ABB-FA28-4C6C-B2F8-B21C0A501310}" type="presOf" srcId="{711F2547-068A-4C73-A11F-A0215AF5CD49}" destId="{4D6FB34E-4BC4-4E78-BF5F-683105DDBE6C}" srcOrd="0" destOrd="0" presId="urn:microsoft.com/office/officeart/2005/8/layout/process1"/>
    <dgm:cxn modelId="{49EDDCFC-6D04-43A9-BB8B-3B4BBF9B707C}" srcId="{951DC9B1-4846-4E5B-8610-AE2F31560A55}" destId="{EFACA643-4CD9-4778-A7F2-063012FF00F3}" srcOrd="3" destOrd="0" parTransId="{677CC315-1748-4F37-AF84-E8F54A1C339E}" sibTransId="{294CE44F-3C0D-4362-877E-2056124FA202}"/>
    <dgm:cxn modelId="{671725FF-FCCE-4972-A3B4-E4F6CA14B981}" type="presParOf" srcId="{8B65483E-60A8-4DE6-B22C-EAB863EF80BC}" destId="{4F1E19B3-C7C5-434E-B85F-4616498A8DB9}" srcOrd="0" destOrd="0" presId="urn:microsoft.com/office/officeart/2005/8/layout/process1"/>
    <dgm:cxn modelId="{41ED0F72-543F-49D8-9989-1BBB830AC76C}" type="presParOf" srcId="{8B65483E-60A8-4DE6-B22C-EAB863EF80BC}" destId="{4E35E2A5-6DD3-460E-8EEB-D5054A4846B7}" srcOrd="1" destOrd="0" presId="urn:microsoft.com/office/officeart/2005/8/layout/process1"/>
    <dgm:cxn modelId="{0329D361-2C3D-43D0-A0A9-15F7873737E7}" type="presParOf" srcId="{4E35E2A5-6DD3-460E-8EEB-D5054A4846B7}" destId="{2561A554-6D80-4463-B066-12F303B411D9}" srcOrd="0" destOrd="0" presId="urn:microsoft.com/office/officeart/2005/8/layout/process1"/>
    <dgm:cxn modelId="{C2EFAFCF-6D14-444E-B641-EE55EF4DD1EE}" type="presParOf" srcId="{8B65483E-60A8-4DE6-B22C-EAB863EF80BC}" destId="{F0D4266B-8802-473A-A980-0818AF807070}" srcOrd="2" destOrd="0" presId="urn:microsoft.com/office/officeart/2005/8/layout/process1"/>
    <dgm:cxn modelId="{5B9A1616-706D-49DB-B5D8-6B2ACE9D7CB6}" type="presParOf" srcId="{8B65483E-60A8-4DE6-B22C-EAB863EF80BC}" destId="{4D6FB34E-4BC4-4E78-BF5F-683105DDBE6C}" srcOrd="3" destOrd="0" presId="urn:microsoft.com/office/officeart/2005/8/layout/process1"/>
    <dgm:cxn modelId="{F5BB3C0E-0695-4E48-A812-06D3AFE7708B}" type="presParOf" srcId="{4D6FB34E-4BC4-4E78-BF5F-683105DDBE6C}" destId="{8AEFDE6A-5166-4A19-AA8F-F56AB86F7385}" srcOrd="0" destOrd="0" presId="urn:microsoft.com/office/officeart/2005/8/layout/process1"/>
    <dgm:cxn modelId="{A804A1AA-715D-4ED7-BDCC-057984084305}" type="presParOf" srcId="{8B65483E-60A8-4DE6-B22C-EAB863EF80BC}" destId="{3300E7C9-4F00-42BF-94D4-4E9F402A0AA5}" srcOrd="4" destOrd="0" presId="urn:microsoft.com/office/officeart/2005/8/layout/process1"/>
    <dgm:cxn modelId="{F3D563CE-05F5-4205-8D1E-955B899B4030}" type="presParOf" srcId="{8B65483E-60A8-4DE6-B22C-EAB863EF80BC}" destId="{42F17B92-DC69-49F8-B8DB-8F898A0208BB}" srcOrd="5" destOrd="0" presId="urn:microsoft.com/office/officeart/2005/8/layout/process1"/>
    <dgm:cxn modelId="{22EA524B-E686-4773-9A74-75B28C824948}" type="presParOf" srcId="{42F17B92-DC69-49F8-B8DB-8F898A0208BB}" destId="{8FE6243F-2930-4616-ABE9-3CF8FA9EDB32}" srcOrd="0" destOrd="0" presId="urn:microsoft.com/office/officeart/2005/8/layout/process1"/>
    <dgm:cxn modelId="{1F66EBAF-0D79-45C7-A4B1-C1EE09F278A6}" type="presParOf" srcId="{8B65483E-60A8-4DE6-B22C-EAB863EF80BC}" destId="{D2518955-DE15-44E7-8D5F-1AFC7636C3AE}" srcOrd="6"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E09F23-062B-4807-91D5-F42C91910EE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AR"/>
        </a:p>
      </dgm:t>
    </dgm:pt>
    <dgm:pt modelId="{E6BC7999-4909-48CB-9551-CB23360BC15E}">
      <dgm:prSet phldrT="[Texto]"/>
      <dgm:spPr>
        <a:solidFill>
          <a:srgbClr val="993366"/>
        </a:solidFill>
      </dgm:spPr>
      <dgm:t>
        <a:bodyPr/>
        <a:lstStyle/>
        <a:p>
          <a:r>
            <a:rPr lang="es-AR" dirty="0">
              <a:solidFill>
                <a:schemeClr val="accent2"/>
              </a:solidFill>
            </a:rPr>
            <a:t>KYC “conozca a su cliente”</a:t>
          </a:r>
        </a:p>
      </dgm:t>
    </dgm:pt>
    <dgm:pt modelId="{619C83FB-0C41-4E41-BCB3-AEADD05A2125}" type="parTrans" cxnId="{810B3EDE-FE17-4FC2-90E1-C25C10DCC851}">
      <dgm:prSet/>
      <dgm:spPr/>
      <dgm:t>
        <a:bodyPr/>
        <a:lstStyle/>
        <a:p>
          <a:endParaRPr lang="es-AR"/>
        </a:p>
      </dgm:t>
    </dgm:pt>
    <dgm:pt modelId="{04865B02-333D-485C-A963-C81510F1A3A2}" type="sibTrans" cxnId="{810B3EDE-FE17-4FC2-90E1-C25C10DCC851}">
      <dgm:prSet/>
      <dgm:spPr/>
      <dgm:t>
        <a:bodyPr/>
        <a:lstStyle/>
        <a:p>
          <a:endParaRPr lang="es-AR"/>
        </a:p>
      </dgm:t>
    </dgm:pt>
    <dgm:pt modelId="{7D83983C-EFC6-49D0-9F38-9EB2052D8DC5}">
      <dgm:prSet phldrT="[Texto]"/>
      <dgm:spPr>
        <a:solidFill>
          <a:srgbClr val="993366"/>
        </a:solidFill>
      </dgm:spPr>
      <dgm:t>
        <a:bodyPr/>
        <a:lstStyle/>
        <a:p>
          <a:r>
            <a:rPr lang="es-AR" dirty="0">
              <a:solidFill>
                <a:schemeClr val="accent2"/>
              </a:solidFill>
            </a:rPr>
            <a:t>CDD</a:t>
          </a:r>
        </a:p>
        <a:p>
          <a:r>
            <a:rPr lang="es-AR" dirty="0">
              <a:solidFill>
                <a:schemeClr val="accent2"/>
              </a:solidFill>
            </a:rPr>
            <a:t>debida diligencia cliente</a:t>
          </a:r>
        </a:p>
      </dgm:t>
    </dgm:pt>
    <dgm:pt modelId="{929B8D3F-A45A-4F55-9899-2379598222E8}" type="parTrans" cxnId="{C9550E77-8EFE-4357-BEFE-628436E4BE74}">
      <dgm:prSet/>
      <dgm:spPr/>
      <dgm:t>
        <a:bodyPr/>
        <a:lstStyle/>
        <a:p>
          <a:endParaRPr lang="es-AR"/>
        </a:p>
      </dgm:t>
    </dgm:pt>
    <dgm:pt modelId="{CEA309C1-55EA-42BC-A26B-352B39DA5EDE}" type="sibTrans" cxnId="{C9550E77-8EFE-4357-BEFE-628436E4BE74}">
      <dgm:prSet/>
      <dgm:spPr/>
      <dgm:t>
        <a:bodyPr/>
        <a:lstStyle/>
        <a:p>
          <a:endParaRPr lang="es-AR"/>
        </a:p>
      </dgm:t>
    </dgm:pt>
    <dgm:pt modelId="{707592BC-A72F-430C-AC8E-37A1143BE79E}">
      <dgm:prSet phldrT="[Texto]"/>
      <dgm:spPr>
        <a:solidFill>
          <a:srgbClr val="993366"/>
        </a:solidFill>
      </dgm:spPr>
      <dgm:t>
        <a:bodyPr/>
        <a:lstStyle/>
        <a:p>
          <a:r>
            <a:rPr lang="es-AR" dirty="0">
              <a:solidFill>
                <a:schemeClr val="accent2"/>
              </a:solidFill>
            </a:rPr>
            <a:t>NS</a:t>
          </a:r>
        </a:p>
        <a:p>
          <a:r>
            <a:rPr lang="es-AR" dirty="0">
              <a:solidFill>
                <a:schemeClr val="accent2"/>
              </a:solidFill>
            </a:rPr>
            <a:t>Screening de nombres </a:t>
          </a:r>
        </a:p>
      </dgm:t>
    </dgm:pt>
    <dgm:pt modelId="{6B6F3878-93DA-4168-972C-12DEFE2B31D6}" type="parTrans" cxnId="{A2F1F04D-C13D-4B21-B043-B3568279D063}">
      <dgm:prSet/>
      <dgm:spPr/>
      <dgm:t>
        <a:bodyPr/>
        <a:lstStyle/>
        <a:p>
          <a:endParaRPr lang="es-AR"/>
        </a:p>
      </dgm:t>
    </dgm:pt>
    <dgm:pt modelId="{28EBEC0B-D70C-4F93-AD21-1D6117B9B230}" type="sibTrans" cxnId="{A2F1F04D-C13D-4B21-B043-B3568279D063}">
      <dgm:prSet/>
      <dgm:spPr/>
      <dgm:t>
        <a:bodyPr/>
        <a:lstStyle/>
        <a:p>
          <a:endParaRPr lang="es-AR"/>
        </a:p>
      </dgm:t>
    </dgm:pt>
    <dgm:pt modelId="{B17AF565-974F-4CF9-8651-45CCF2C78C51}">
      <dgm:prSet phldrT="[Texto]"/>
      <dgm:spPr>
        <a:solidFill>
          <a:srgbClr val="993366"/>
        </a:solidFill>
      </dgm:spPr>
      <dgm:t>
        <a:bodyPr/>
        <a:lstStyle/>
        <a:p>
          <a:r>
            <a:rPr lang="es-AR" dirty="0">
              <a:solidFill>
                <a:schemeClr val="accent2"/>
              </a:solidFill>
            </a:rPr>
            <a:t>TM monitoreo de transacciones</a:t>
          </a:r>
        </a:p>
      </dgm:t>
    </dgm:pt>
    <dgm:pt modelId="{38873BE4-8905-45BB-84AF-1C21C51BED02}" type="parTrans" cxnId="{69C16A8A-50F8-4BAB-AA06-0B3B5822C97C}">
      <dgm:prSet/>
      <dgm:spPr/>
      <dgm:t>
        <a:bodyPr/>
        <a:lstStyle/>
        <a:p>
          <a:endParaRPr lang="es-AR"/>
        </a:p>
      </dgm:t>
    </dgm:pt>
    <dgm:pt modelId="{D407775D-D01B-4BC9-82B5-1A982962DD7B}" type="sibTrans" cxnId="{69C16A8A-50F8-4BAB-AA06-0B3B5822C97C}">
      <dgm:prSet/>
      <dgm:spPr/>
      <dgm:t>
        <a:bodyPr/>
        <a:lstStyle/>
        <a:p>
          <a:endParaRPr lang="es-AR"/>
        </a:p>
      </dgm:t>
    </dgm:pt>
    <dgm:pt modelId="{DD97480D-F0BF-46FF-BCD9-DDD7DB7A03C9}">
      <dgm:prSet phldrT="[Texto]"/>
      <dgm:spPr>
        <a:solidFill>
          <a:srgbClr val="993366"/>
        </a:solidFill>
      </dgm:spPr>
      <dgm:t>
        <a:bodyPr/>
        <a:lstStyle/>
        <a:p>
          <a:r>
            <a:rPr lang="es-AR" dirty="0">
              <a:solidFill>
                <a:schemeClr val="accent2"/>
              </a:solidFill>
            </a:rPr>
            <a:t>Entre otros</a:t>
          </a:r>
        </a:p>
      </dgm:t>
    </dgm:pt>
    <dgm:pt modelId="{45F7E49B-D24B-4047-A724-1C3C0FC0A9D8}" type="parTrans" cxnId="{BBBFD9C6-40C7-4E0C-B8C6-C26CAF7B58A8}">
      <dgm:prSet/>
      <dgm:spPr/>
      <dgm:t>
        <a:bodyPr/>
        <a:lstStyle/>
        <a:p>
          <a:endParaRPr lang="es-AR"/>
        </a:p>
      </dgm:t>
    </dgm:pt>
    <dgm:pt modelId="{71DE703E-7A43-4632-A649-56BB30AED278}" type="sibTrans" cxnId="{BBBFD9C6-40C7-4E0C-B8C6-C26CAF7B58A8}">
      <dgm:prSet/>
      <dgm:spPr/>
      <dgm:t>
        <a:bodyPr/>
        <a:lstStyle/>
        <a:p>
          <a:endParaRPr lang="es-AR"/>
        </a:p>
      </dgm:t>
    </dgm:pt>
    <dgm:pt modelId="{304F3C97-1E41-4C85-A4CD-01966E9985C1}" type="pres">
      <dgm:prSet presAssocID="{FDE09F23-062B-4807-91D5-F42C91910EE1}" presName="Name0" presStyleCnt="0">
        <dgm:presLayoutVars>
          <dgm:dir/>
          <dgm:resizeHandles val="exact"/>
        </dgm:presLayoutVars>
      </dgm:prSet>
      <dgm:spPr/>
    </dgm:pt>
    <dgm:pt modelId="{D1098138-7CB6-47B5-BEB4-70065A090F4E}" type="pres">
      <dgm:prSet presAssocID="{E6BC7999-4909-48CB-9551-CB23360BC15E}" presName="node" presStyleLbl="node1" presStyleIdx="0" presStyleCnt="5">
        <dgm:presLayoutVars>
          <dgm:bulletEnabled val="1"/>
        </dgm:presLayoutVars>
      </dgm:prSet>
      <dgm:spPr/>
    </dgm:pt>
    <dgm:pt modelId="{52B0CBF9-E02A-4CFB-B0D3-2613E7401F40}" type="pres">
      <dgm:prSet presAssocID="{04865B02-333D-485C-A963-C81510F1A3A2}" presName="sibTrans" presStyleLbl="sibTrans2D1" presStyleIdx="0" presStyleCnt="4"/>
      <dgm:spPr/>
    </dgm:pt>
    <dgm:pt modelId="{0B58151E-A3EC-4670-A3CD-C5B75E8BEB55}" type="pres">
      <dgm:prSet presAssocID="{04865B02-333D-485C-A963-C81510F1A3A2}" presName="connectorText" presStyleLbl="sibTrans2D1" presStyleIdx="0" presStyleCnt="4"/>
      <dgm:spPr/>
    </dgm:pt>
    <dgm:pt modelId="{C3B3CD4D-9B78-4400-9B38-E75601715D7F}" type="pres">
      <dgm:prSet presAssocID="{7D83983C-EFC6-49D0-9F38-9EB2052D8DC5}" presName="node" presStyleLbl="node1" presStyleIdx="1" presStyleCnt="5">
        <dgm:presLayoutVars>
          <dgm:bulletEnabled val="1"/>
        </dgm:presLayoutVars>
      </dgm:prSet>
      <dgm:spPr/>
    </dgm:pt>
    <dgm:pt modelId="{906AC017-00EB-4608-835A-194A208C61F6}" type="pres">
      <dgm:prSet presAssocID="{CEA309C1-55EA-42BC-A26B-352B39DA5EDE}" presName="sibTrans" presStyleLbl="sibTrans2D1" presStyleIdx="1" presStyleCnt="4"/>
      <dgm:spPr/>
    </dgm:pt>
    <dgm:pt modelId="{148A1943-6C25-480B-A737-1FD6762AA784}" type="pres">
      <dgm:prSet presAssocID="{CEA309C1-55EA-42BC-A26B-352B39DA5EDE}" presName="connectorText" presStyleLbl="sibTrans2D1" presStyleIdx="1" presStyleCnt="4"/>
      <dgm:spPr/>
    </dgm:pt>
    <dgm:pt modelId="{1324AEAF-0B9D-4BE3-AAEA-881401D43CBE}" type="pres">
      <dgm:prSet presAssocID="{B17AF565-974F-4CF9-8651-45CCF2C78C51}" presName="node" presStyleLbl="node1" presStyleIdx="2" presStyleCnt="5">
        <dgm:presLayoutVars>
          <dgm:bulletEnabled val="1"/>
        </dgm:presLayoutVars>
      </dgm:prSet>
      <dgm:spPr/>
    </dgm:pt>
    <dgm:pt modelId="{A9069A94-022D-45F3-98AC-0665E7448974}" type="pres">
      <dgm:prSet presAssocID="{D407775D-D01B-4BC9-82B5-1A982962DD7B}" presName="sibTrans" presStyleLbl="sibTrans2D1" presStyleIdx="2" presStyleCnt="4"/>
      <dgm:spPr/>
    </dgm:pt>
    <dgm:pt modelId="{DE81207F-B081-4750-8DF3-AACB970DCB75}" type="pres">
      <dgm:prSet presAssocID="{D407775D-D01B-4BC9-82B5-1A982962DD7B}" presName="connectorText" presStyleLbl="sibTrans2D1" presStyleIdx="2" presStyleCnt="4"/>
      <dgm:spPr/>
    </dgm:pt>
    <dgm:pt modelId="{8C8FB61C-5204-40FC-B274-BF3F628E49F2}" type="pres">
      <dgm:prSet presAssocID="{707592BC-A72F-430C-AC8E-37A1143BE79E}" presName="node" presStyleLbl="node1" presStyleIdx="3" presStyleCnt="5">
        <dgm:presLayoutVars>
          <dgm:bulletEnabled val="1"/>
        </dgm:presLayoutVars>
      </dgm:prSet>
      <dgm:spPr/>
    </dgm:pt>
    <dgm:pt modelId="{6EF686A2-54C4-427F-A43F-6618FC1643AA}" type="pres">
      <dgm:prSet presAssocID="{28EBEC0B-D70C-4F93-AD21-1D6117B9B230}" presName="sibTrans" presStyleLbl="sibTrans2D1" presStyleIdx="3" presStyleCnt="4"/>
      <dgm:spPr/>
    </dgm:pt>
    <dgm:pt modelId="{6B8D927F-BD8A-46C1-B593-57C9D987359B}" type="pres">
      <dgm:prSet presAssocID="{28EBEC0B-D70C-4F93-AD21-1D6117B9B230}" presName="connectorText" presStyleLbl="sibTrans2D1" presStyleIdx="3" presStyleCnt="4"/>
      <dgm:spPr/>
    </dgm:pt>
    <dgm:pt modelId="{1F601FA2-D674-42C7-A5E7-F0EDCC13ED53}" type="pres">
      <dgm:prSet presAssocID="{DD97480D-F0BF-46FF-BCD9-DDD7DB7A03C9}" presName="node" presStyleLbl="node1" presStyleIdx="4" presStyleCnt="5">
        <dgm:presLayoutVars>
          <dgm:bulletEnabled val="1"/>
        </dgm:presLayoutVars>
      </dgm:prSet>
      <dgm:spPr/>
    </dgm:pt>
  </dgm:ptLst>
  <dgm:cxnLst>
    <dgm:cxn modelId="{2D9B9D09-75A7-4262-A877-15F584631C34}" type="presOf" srcId="{707592BC-A72F-430C-AC8E-37A1143BE79E}" destId="{8C8FB61C-5204-40FC-B274-BF3F628E49F2}" srcOrd="0" destOrd="0" presId="urn:microsoft.com/office/officeart/2005/8/layout/process1"/>
    <dgm:cxn modelId="{E7E58F12-41F8-43BF-B456-92AA3214F371}" type="presOf" srcId="{D407775D-D01B-4BC9-82B5-1A982962DD7B}" destId="{DE81207F-B081-4750-8DF3-AACB970DCB75}" srcOrd="1" destOrd="0" presId="urn:microsoft.com/office/officeart/2005/8/layout/process1"/>
    <dgm:cxn modelId="{E65B7A43-4146-471E-9996-A97C920368B2}" type="presOf" srcId="{B17AF565-974F-4CF9-8651-45CCF2C78C51}" destId="{1324AEAF-0B9D-4BE3-AAEA-881401D43CBE}" srcOrd="0" destOrd="0" presId="urn:microsoft.com/office/officeart/2005/8/layout/process1"/>
    <dgm:cxn modelId="{DDDD7566-4F74-4073-8281-CC9E7B7C0BAF}" type="presOf" srcId="{D407775D-D01B-4BC9-82B5-1A982962DD7B}" destId="{A9069A94-022D-45F3-98AC-0665E7448974}" srcOrd="0" destOrd="0" presId="urn:microsoft.com/office/officeart/2005/8/layout/process1"/>
    <dgm:cxn modelId="{A9618469-0A1C-4C9E-AED9-B5548AF02F72}" type="presOf" srcId="{CEA309C1-55EA-42BC-A26B-352B39DA5EDE}" destId="{906AC017-00EB-4608-835A-194A208C61F6}" srcOrd="0" destOrd="0" presId="urn:microsoft.com/office/officeart/2005/8/layout/process1"/>
    <dgm:cxn modelId="{A2F1F04D-C13D-4B21-B043-B3568279D063}" srcId="{FDE09F23-062B-4807-91D5-F42C91910EE1}" destId="{707592BC-A72F-430C-AC8E-37A1143BE79E}" srcOrd="3" destOrd="0" parTransId="{6B6F3878-93DA-4168-972C-12DEFE2B31D6}" sibTransId="{28EBEC0B-D70C-4F93-AD21-1D6117B9B230}"/>
    <dgm:cxn modelId="{6927D070-8FCF-451B-85BD-65A214809888}" type="presOf" srcId="{7D83983C-EFC6-49D0-9F38-9EB2052D8DC5}" destId="{C3B3CD4D-9B78-4400-9B38-E75601715D7F}" srcOrd="0" destOrd="0" presId="urn:microsoft.com/office/officeart/2005/8/layout/process1"/>
    <dgm:cxn modelId="{F9534373-07CF-4D8A-9A5B-A7EB2F208097}" type="presOf" srcId="{04865B02-333D-485C-A963-C81510F1A3A2}" destId="{0B58151E-A3EC-4670-A3CD-C5B75E8BEB55}" srcOrd="1" destOrd="0" presId="urn:microsoft.com/office/officeart/2005/8/layout/process1"/>
    <dgm:cxn modelId="{F75F5856-E968-4F91-BBA7-8A378F402A63}" type="presOf" srcId="{28EBEC0B-D70C-4F93-AD21-1D6117B9B230}" destId="{6EF686A2-54C4-427F-A43F-6618FC1643AA}" srcOrd="0" destOrd="0" presId="urn:microsoft.com/office/officeart/2005/8/layout/process1"/>
    <dgm:cxn modelId="{C9550E77-8EFE-4357-BEFE-628436E4BE74}" srcId="{FDE09F23-062B-4807-91D5-F42C91910EE1}" destId="{7D83983C-EFC6-49D0-9F38-9EB2052D8DC5}" srcOrd="1" destOrd="0" parTransId="{929B8D3F-A45A-4F55-9899-2379598222E8}" sibTransId="{CEA309C1-55EA-42BC-A26B-352B39DA5EDE}"/>
    <dgm:cxn modelId="{B09A8058-C36E-4644-9536-FEB1E7D54A35}" type="presOf" srcId="{FDE09F23-062B-4807-91D5-F42C91910EE1}" destId="{304F3C97-1E41-4C85-A4CD-01966E9985C1}" srcOrd="0" destOrd="0" presId="urn:microsoft.com/office/officeart/2005/8/layout/process1"/>
    <dgm:cxn modelId="{88921D7F-C5E5-4511-ABB8-99A3D7DCD639}" type="presOf" srcId="{CEA309C1-55EA-42BC-A26B-352B39DA5EDE}" destId="{148A1943-6C25-480B-A737-1FD6762AA784}" srcOrd="1" destOrd="0" presId="urn:microsoft.com/office/officeart/2005/8/layout/process1"/>
    <dgm:cxn modelId="{69C16A8A-50F8-4BAB-AA06-0B3B5822C97C}" srcId="{FDE09F23-062B-4807-91D5-F42C91910EE1}" destId="{B17AF565-974F-4CF9-8651-45CCF2C78C51}" srcOrd="2" destOrd="0" parTransId="{38873BE4-8905-45BB-84AF-1C21C51BED02}" sibTransId="{D407775D-D01B-4BC9-82B5-1A982962DD7B}"/>
    <dgm:cxn modelId="{DC9EA19C-6724-45FD-9852-F1562A026201}" type="presOf" srcId="{04865B02-333D-485C-A963-C81510F1A3A2}" destId="{52B0CBF9-E02A-4CFB-B0D3-2613E7401F40}" srcOrd="0" destOrd="0" presId="urn:microsoft.com/office/officeart/2005/8/layout/process1"/>
    <dgm:cxn modelId="{0D2BF2B7-056A-4FD9-8893-77DD93C6B5F4}" type="presOf" srcId="{28EBEC0B-D70C-4F93-AD21-1D6117B9B230}" destId="{6B8D927F-BD8A-46C1-B593-57C9D987359B}" srcOrd="1" destOrd="0" presId="urn:microsoft.com/office/officeart/2005/8/layout/process1"/>
    <dgm:cxn modelId="{94D694B9-7675-4C44-86A2-EA6BC0C92DBA}" type="presOf" srcId="{DD97480D-F0BF-46FF-BCD9-DDD7DB7A03C9}" destId="{1F601FA2-D674-42C7-A5E7-F0EDCC13ED53}" srcOrd="0" destOrd="0" presId="urn:microsoft.com/office/officeart/2005/8/layout/process1"/>
    <dgm:cxn modelId="{BBBFD9C6-40C7-4E0C-B8C6-C26CAF7B58A8}" srcId="{FDE09F23-062B-4807-91D5-F42C91910EE1}" destId="{DD97480D-F0BF-46FF-BCD9-DDD7DB7A03C9}" srcOrd="4" destOrd="0" parTransId="{45F7E49B-D24B-4047-A724-1C3C0FC0A9D8}" sibTransId="{71DE703E-7A43-4632-A649-56BB30AED278}"/>
    <dgm:cxn modelId="{810B3EDE-FE17-4FC2-90E1-C25C10DCC851}" srcId="{FDE09F23-062B-4807-91D5-F42C91910EE1}" destId="{E6BC7999-4909-48CB-9551-CB23360BC15E}" srcOrd="0" destOrd="0" parTransId="{619C83FB-0C41-4E41-BCB3-AEADD05A2125}" sibTransId="{04865B02-333D-485C-A963-C81510F1A3A2}"/>
    <dgm:cxn modelId="{9755C4ED-CE4A-4C6B-954A-644E7073FDFE}" type="presOf" srcId="{E6BC7999-4909-48CB-9551-CB23360BC15E}" destId="{D1098138-7CB6-47B5-BEB4-70065A090F4E}" srcOrd="0" destOrd="0" presId="urn:microsoft.com/office/officeart/2005/8/layout/process1"/>
    <dgm:cxn modelId="{0F5F1878-5371-4D24-AAC8-9FF85B7CD091}" type="presParOf" srcId="{304F3C97-1E41-4C85-A4CD-01966E9985C1}" destId="{D1098138-7CB6-47B5-BEB4-70065A090F4E}" srcOrd="0" destOrd="0" presId="urn:microsoft.com/office/officeart/2005/8/layout/process1"/>
    <dgm:cxn modelId="{B8D42842-BD72-4C6F-AF3D-97BCEEC68D0F}" type="presParOf" srcId="{304F3C97-1E41-4C85-A4CD-01966E9985C1}" destId="{52B0CBF9-E02A-4CFB-B0D3-2613E7401F40}" srcOrd="1" destOrd="0" presId="urn:microsoft.com/office/officeart/2005/8/layout/process1"/>
    <dgm:cxn modelId="{0E83AC58-7A4D-421E-8382-D728A0737120}" type="presParOf" srcId="{52B0CBF9-E02A-4CFB-B0D3-2613E7401F40}" destId="{0B58151E-A3EC-4670-A3CD-C5B75E8BEB55}" srcOrd="0" destOrd="0" presId="urn:microsoft.com/office/officeart/2005/8/layout/process1"/>
    <dgm:cxn modelId="{BA8C4887-9E6B-437F-A1F2-304EDF877063}" type="presParOf" srcId="{304F3C97-1E41-4C85-A4CD-01966E9985C1}" destId="{C3B3CD4D-9B78-4400-9B38-E75601715D7F}" srcOrd="2" destOrd="0" presId="urn:microsoft.com/office/officeart/2005/8/layout/process1"/>
    <dgm:cxn modelId="{CB4561EE-CADF-4693-8826-1B8DD48638FA}" type="presParOf" srcId="{304F3C97-1E41-4C85-A4CD-01966E9985C1}" destId="{906AC017-00EB-4608-835A-194A208C61F6}" srcOrd="3" destOrd="0" presId="urn:microsoft.com/office/officeart/2005/8/layout/process1"/>
    <dgm:cxn modelId="{DC488E06-31BA-43A0-BC20-005E47E16964}" type="presParOf" srcId="{906AC017-00EB-4608-835A-194A208C61F6}" destId="{148A1943-6C25-480B-A737-1FD6762AA784}" srcOrd="0" destOrd="0" presId="urn:microsoft.com/office/officeart/2005/8/layout/process1"/>
    <dgm:cxn modelId="{C1781D37-3722-481E-A850-27E9E765CA92}" type="presParOf" srcId="{304F3C97-1E41-4C85-A4CD-01966E9985C1}" destId="{1324AEAF-0B9D-4BE3-AAEA-881401D43CBE}" srcOrd="4" destOrd="0" presId="urn:microsoft.com/office/officeart/2005/8/layout/process1"/>
    <dgm:cxn modelId="{F43402B0-96E9-40B7-BB6F-730AB0EDAEBD}" type="presParOf" srcId="{304F3C97-1E41-4C85-A4CD-01966E9985C1}" destId="{A9069A94-022D-45F3-98AC-0665E7448974}" srcOrd="5" destOrd="0" presId="urn:microsoft.com/office/officeart/2005/8/layout/process1"/>
    <dgm:cxn modelId="{C4C1CEEE-9C6F-43F0-833A-896440ABFC57}" type="presParOf" srcId="{A9069A94-022D-45F3-98AC-0665E7448974}" destId="{DE81207F-B081-4750-8DF3-AACB970DCB75}" srcOrd="0" destOrd="0" presId="urn:microsoft.com/office/officeart/2005/8/layout/process1"/>
    <dgm:cxn modelId="{F42FC26A-40A9-4D83-96E7-6B08C943510F}" type="presParOf" srcId="{304F3C97-1E41-4C85-A4CD-01966E9985C1}" destId="{8C8FB61C-5204-40FC-B274-BF3F628E49F2}" srcOrd="6" destOrd="0" presId="urn:microsoft.com/office/officeart/2005/8/layout/process1"/>
    <dgm:cxn modelId="{385CDE5F-1DA4-4F31-AC0B-DD1B603D7E48}" type="presParOf" srcId="{304F3C97-1E41-4C85-A4CD-01966E9985C1}" destId="{6EF686A2-54C4-427F-A43F-6618FC1643AA}" srcOrd="7" destOrd="0" presId="urn:microsoft.com/office/officeart/2005/8/layout/process1"/>
    <dgm:cxn modelId="{D57ED7F2-5AA8-4CED-9C4F-E56C1DB40F69}" type="presParOf" srcId="{6EF686A2-54C4-427F-A43F-6618FC1643AA}" destId="{6B8D927F-BD8A-46C1-B593-57C9D987359B}" srcOrd="0" destOrd="0" presId="urn:microsoft.com/office/officeart/2005/8/layout/process1"/>
    <dgm:cxn modelId="{F7B70BF9-E0D9-4950-80CA-A8FEE3F33F21}" type="presParOf" srcId="{304F3C97-1E41-4C85-A4CD-01966E9985C1}" destId="{1F601FA2-D674-42C7-A5E7-F0EDCC13ED5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2854C-04FF-4C0C-9D1D-DE8360A51E7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AR"/>
        </a:p>
      </dgm:t>
    </dgm:pt>
    <dgm:pt modelId="{A9F825D7-2BF6-440C-BD90-A80612B8A792}">
      <dgm:prSet phldrT="[Texto]"/>
      <dgm:spPr/>
      <dgm:t>
        <a:bodyPr/>
        <a:lstStyle/>
        <a:p>
          <a:r>
            <a:rPr lang="es-AR" dirty="0"/>
            <a:t>Globalización</a:t>
          </a:r>
        </a:p>
      </dgm:t>
    </dgm:pt>
    <dgm:pt modelId="{018E724B-4930-4C9C-80B9-BF9B666FC22C}" type="parTrans" cxnId="{2C19DA22-9A1A-473A-83DF-1722D4344414}">
      <dgm:prSet/>
      <dgm:spPr/>
      <dgm:t>
        <a:bodyPr/>
        <a:lstStyle/>
        <a:p>
          <a:endParaRPr lang="es-AR"/>
        </a:p>
      </dgm:t>
    </dgm:pt>
    <dgm:pt modelId="{91F581D3-89AF-45BD-B8E8-964219D8F3E1}" type="sibTrans" cxnId="{2C19DA22-9A1A-473A-83DF-1722D4344414}">
      <dgm:prSet/>
      <dgm:spPr/>
      <dgm:t>
        <a:bodyPr/>
        <a:lstStyle/>
        <a:p>
          <a:endParaRPr lang="es-AR"/>
        </a:p>
      </dgm:t>
    </dgm:pt>
    <dgm:pt modelId="{3E478636-6DD9-463B-B1D3-D9563C3DB67E}">
      <dgm:prSet phldrT="[Texto]"/>
      <dgm:spPr/>
      <dgm:t>
        <a:bodyPr/>
        <a:lstStyle/>
        <a:p>
          <a:r>
            <a:rPr lang="es-AR" dirty="0"/>
            <a:t>Acumulación financiera 80 y 90</a:t>
          </a:r>
        </a:p>
      </dgm:t>
    </dgm:pt>
    <dgm:pt modelId="{1D62EFCD-790E-44D3-800A-D53217643EBE}" type="parTrans" cxnId="{5963EA24-F61B-47C2-97C3-E94A779AAC9C}">
      <dgm:prSet/>
      <dgm:spPr/>
      <dgm:t>
        <a:bodyPr/>
        <a:lstStyle/>
        <a:p>
          <a:endParaRPr lang="es-AR"/>
        </a:p>
      </dgm:t>
    </dgm:pt>
    <dgm:pt modelId="{2A0588DB-2D44-4D1B-856F-149F4C1EAB88}" type="sibTrans" cxnId="{5963EA24-F61B-47C2-97C3-E94A779AAC9C}">
      <dgm:prSet/>
      <dgm:spPr/>
      <dgm:t>
        <a:bodyPr/>
        <a:lstStyle/>
        <a:p>
          <a:endParaRPr lang="es-AR"/>
        </a:p>
      </dgm:t>
    </dgm:pt>
    <dgm:pt modelId="{E4446581-EBE0-490D-A052-5D28A195A60F}">
      <dgm:prSet phldrT="[Texto]"/>
      <dgm:spPr/>
      <dgm:t>
        <a:bodyPr/>
        <a:lstStyle/>
        <a:p>
          <a:r>
            <a:rPr lang="es-AR" dirty="0"/>
            <a:t>Metamorfosis del CO</a:t>
          </a:r>
        </a:p>
      </dgm:t>
    </dgm:pt>
    <dgm:pt modelId="{7D113AE9-8A5E-4407-9248-529F58077A08}" type="parTrans" cxnId="{D41F9CD9-6284-43D8-B43C-DFD88F2FDA53}">
      <dgm:prSet/>
      <dgm:spPr/>
      <dgm:t>
        <a:bodyPr/>
        <a:lstStyle/>
        <a:p>
          <a:endParaRPr lang="es-AR"/>
        </a:p>
      </dgm:t>
    </dgm:pt>
    <dgm:pt modelId="{04477066-BB88-43CB-ACE5-7E5EB15C089F}" type="sibTrans" cxnId="{D41F9CD9-6284-43D8-B43C-DFD88F2FDA53}">
      <dgm:prSet/>
      <dgm:spPr/>
      <dgm:t>
        <a:bodyPr/>
        <a:lstStyle/>
        <a:p>
          <a:endParaRPr lang="es-AR"/>
        </a:p>
      </dgm:t>
    </dgm:pt>
    <dgm:pt modelId="{E6A1AE87-CB5C-4C43-A6FA-018201AE6BA4}">
      <dgm:prSet phldrT="[Texto]"/>
      <dgm:spPr/>
      <dgm:t>
        <a:bodyPr/>
        <a:lstStyle/>
        <a:p>
          <a:r>
            <a:rPr lang="es-AR" dirty="0"/>
            <a:t>Dinero, mayor liquidez, casino financiero global </a:t>
          </a:r>
        </a:p>
      </dgm:t>
    </dgm:pt>
    <dgm:pt modelId="{629F31CB-2CB0-4C1F-9701-250E840B0F08}" type="parTrans" cxnId="{2B915415-D57E-49B1-A8A3-F055896E77DA}">
      <dgm:prSet/>
      <dgm:spPr/>
      <dgm:t>
        <a:bodyPr/>
        <a:lstStyle/>
        <a:p>
          <a:endParaRPr lang="es-AR"/>
        </a:p>
      </dgm:t>
    </dgm:pt>
    <dgm:pt modelId="{4A61283C-A931-437D-B2B3-FBA8DD8D924E}" type="sibTrans" cxnId="{2B915415-D57E-49B1-A8A3-F055896E77DA}">
      <dgm:prSet/>
      <dgm:spPr/>
      <dgm:t>
        <a:bodyPr/>
        <a:lstStyle/>
        <a:p>
          <a:endParaRPr lang="es-AR"/>
        </a:p>
      </dgm:t>
    </dgm:pt>
    <dgm:pt modelId="{16AEC314-7F99-4DFC-8921-7529FDD04ED0}">
      <dgm:prSet phldrT="[Texto]"/>
      <dgm:spPr/>
      <dgm:t>
        <a:bodyPr/>
        <a:lstStyle/>
        <a:p>
          <a:r>
            <a:rPr lang="es-AR" dirty="0"/>
            <a:t>Trasnacional</a:t>
          </a:r>
        </a:p>
      </dgm:t>
    </dgm:pt>
    <dgm:pt modelId="{C25CD24F-9CA9-4748-93CF-938725553CD3}" type="parTrans" cxnId="{D4543927-DC58-420E-B30F-DD450AA3C5FE}">
      <dgm:prSet/>
      <dgm:spPr/>
      <dgm:t>
        <a:bodyPr/>
        <a:lstStyle/>
        <a:p>
          <a:endParaRPr lang="es-AR"/>
        </a:p>
      </dgm:t>
    </dgm:pt>
    <dgm:pt modelId="{877B49AB-1C56-48F6-A72D-76B27D19A784}" type="sibTrans" cxnId="{D4543927-DC58-420E-B30F-DD450AA3C5FE}">
      <dgm:prSet/>
      <dgm:spPr/>
      <dgm:t>
        <a:bodyPr/>
        <a:lstStyle/>
        <a:p>
          <a:endParaRPr lang="es-AR"/>
        </a:p>
      </dgm:t>
    </dgm:pt>
    <dgm:pt modelId="{00DBFB9B-BD39-4082-BAF4-D44FCFCFF757}" type="pres">
      <dgm:prSet presAssocID="{ADC2854C-04FF-4C0C-9D1D-DE8360A51E78}" presName="cycle" presStyleCnt="0">
        <dgm:presLayoutVars>
          <dgm:dir/>
          <dgm:resizeHandles val="exact"/>
        </dgm:presLayoutVars>
      </dgm:prSet>
      <dgm:spPr/>
    </dgm:pt>
    <dgm:pt modelId="{18901324-95C7-47D7-8207-69F6E218D091}" type="pres">
      <dgm:prSet presAssocID="{A9F825D7-2BF6-440C-BD90-A80612B8A792}" presName="node" presStyleLbl="node1" presStyleIdx="0" presStyleCnt="5">
        <dgm:presLayoutVars>
          <dgm:bulletEnabled val="1"/>
        </dgm:presLayoutVars>
      </dgm:prSet>
      <dgm:spPr/>
    </dgm:pt>
    <dgm:pt modelId="{49A8ADAF-14FE-4E22-90DE-55A2DC2D7912}" type="pres">
      <dgm:prSet presAssocID="{A9F825D7-2BF6-440C-BD90-A80612B8A792}" presName="spNode" presStyleCnt="0"/>
      <dgm:spPr/>
    </dgm:pt>
    <dgm:pt modelId="{1DABBE94-5B2B-4D2A-BBEA-9E2075353A23}" type="pres">
      <dgm:prSet presAssocID="{91F581D3-89AF-45BD-B8E8-964219D8F3E1}" presName="sibTrans" presStyleLbl="sibTrans1D1" presStyleIdx="0" presStyleCnt="5"/>
      <dgm:spPr/>
    </dgm:pt>
    <dgm:pt modelId="{1F112B36-FEA0-4EB3-874B-36D9A4B1E8AF}" type="pres">
      <dgm:prSet presAssocID="{3E478636-6DD9-463B-B1D3-D9563C3DB67E}" presName="node" presStyleLbl="node1" presStyleIdx="1" presStyleCnt="5">
        <dgm:presLayoutVars>
          <dgm:bulletEnabled val="1"/>
        </dgm:presLayoutVars>
      </dgm:prSet>
      <dgm:spPr/>
    </dgm:pt>
    <dgm:pt modelId="{D28C1D64-8019-4D4A-996B-FC2D0A7CD5AB}" type="pres">
      <dgm:prSet presAssocID="{3E478636-6DD9-463B-B1D3-D9563C3DB67E}" presName="spNode" presStyleCnt="0"/>
      <dgm:spPr/>
    </dgm:pt>
    <dgm:pt modelId="{B664B38D-8F2E-4CD2-BC8A-37067FA4F5B9}" type="pres">
      <dgm:prSet presAssocID="{2A0588DB-2D44-4D1B-856F-149F4C1EAB88}" presName="sibTrans" presStyleLbl="sibTrans1D1" presStyleIdx="1" presStyleCnt="5"/>
      <dgm:spPr/>
    </dgm:pt>
    <dgm:pt modelId="{DE41C704-E8F5-4A61-9158-86E7904A774E}" type="pres">
      <dgm:prSet presAssocID="{E4446581-EBE0-490D-A052-5D28A195A60F}" presName="node" presStyleLbl="node1" presStyleIdx="2" presStyleCnt="5" custScaleX="115987" custScaleY="92665">
        <dgm:presLayoutVars>
          <dgm:bulletEnabled val="1"/>
        </dgm:presLayoutVars>
      </dgm:prSet>
      <dgm:spPr/>
    </dgm:pt>
    <dgm:pt modelId="{4A82CC70-843F-4358-9B2A-83730AF08A93}" type="pres">
      <dgm:prSet presAssocID="{E4446581-EBE0-490D-A052-5D28A195A60F}" presName="spNode" presStyleCnt="0"/>
      <dgm:spPr/>
    </dgm:pt>
    <dgm:pt modelId="{E0504E14-A968-4F2F-A85E-2A0C7A1807FC}" type="pres">
      <dgm:prSet presAssocID="{04477066-BB88-43CB-ACE5-7E5EB15C089F}" presName="sibTrans" presStyleLbl="sibTrans1D1" presStyleIdx="2" presStyleCnt="5"/>
      <dgm:spPr/>
    </dgm:pt>
    <dgm:pt modelId="{8F3FFA1F-FDD4-4B0B-BE84-FD1198F4FD3B}" type="pres">
      <dgm:prSet presAssocID="{E6A1AE87-CB5C-4C43-A6FA-018201AE6BA4}" presName="node" presStyleLbl="node1" presStyleIdx="3" presStyleCnt="5">
        <dgm:presLayoutVars>
          <dgm:bulletEnabled val="1"/>
        </dgm:presLayoutVars>
      </dgm:prSet>
      <dgm:spPr/>
    </dgm:pt>
    <dgm:pt modelId="{DB0CC6CE-88ED-4556-A3BD-BA1C548D3FFC}" type="pres">
      <dgm:prSet presAssocID="{E6A1AE87-CB5C-4C43-A6FA-018201AE6BA4}" presName="spNode" presStyleCnt="0"/>
      <dgm:spPr/>
    </dgm:pt>
    <dgm:pt modelId="{7AE69DC6-C776-4EDC-B44B-9A5EB0EE85F2}" type="pres">
      <dgm:prSet presAssocID="{4A61283C-A931-437D-B2B3-FBA8DD8D924E}" presName="sibTrans" presStyleLbl="sibTrans1D1" presStyleIdx="3" presStyleCnt="5"/>
      <dgm:spPr/>
    </dgm:pt>
    <dgm:pt modelId="{9159851C-A1C4-4E38-82C3-76276A1F6889}" type="pres">
      <dgm:prSet presAssocID="{16AEC314-7F99-4DFC-8921-7529FDD04ED0}" presName="node" presStyleLbl="node1" presStyleIdx="4" presStyleCnt="5">
        <dgm:presLayoutVars>
          <dgm:bulletEnabled val="1"/>
        </dgm:presLayoutVars>
      </dgm:prSet>
      <dgm:spPr/>
    </dgm:pt>
    <dgm:pt modelId="{48DA2CA1-2528-4672-94B5-A462BC2A5212}" type="pres">
      <dgm:prSet presAssocID="{16AEC314-7F99-4DFC-8921-7529FDD04ED0}" presName="spNode" presStyleCnt="0"/>
      <dgm:spPr/>
    </dgm:pt>
    <dgm:pt modelId="{593CD88D-51E2-4581-9EC2-620655519842}" type="pres">
      <dgm:prSet presAssocID="{877B49AB-1C56-48F6-A72D-76B27D19A784}" presName="sibTrans" presStyleLbl="sibTrans1D1" presStyleIdx="4" presStyleCnt="5"/>
      <dgm:spPr/>
    </dgm:pt>
  </dgm:ptLst>
  <dgm:cxnLst>
    <dgm:cxn modelId="{2B915415-D57E-49B1-A8A3-F055896E77DA}" srcId="{ADC2854C-04FF-4C0C-9D1D-DE8360A51E78}" destId="{E6A1AE87-CB5C-4C43-A6FA-018201AE6BA4}" srcOrd="3" destOrd="0" parTransId="{629F31CB-2CB0-4C1F-9701-250E840B0F08}" sibTransId="{4A61283C-A931-437D-B2B3-FBA8DD8D924E}"/>
    <dgm:cxn modelId="{2C19DA22-9A1A-473A-83DF-1722D4344414}" srcId="{ADC2854C-04FF-4C0C-9D1D-DE8360A51E78}" destId="{A9F825D7-2BF6-440C-BD90-A80612B8A792}" srcOrd="0" destOrd="0" parTransId="{018E724B-4930-4C9C-80B9-BF9B666FC22C}" sibTransId="{91F581D3-89AF-45BD-B8E8-964219D8F3E1}"/>
    <dgm:cxn modelId="{5963EA24-F61B-47C2-97C3-E94A779AAC9C}" srcId="{ADC2854C-04FF-4C0C-9D1D-DE8360A51E78}" destId="{3E478636-6DD9-463B-B1D3-D9563C3DB67E}" srcOrd="1" destOrd="0" parTransId="{1D62EFCD-790E-44D3-800A-D53217643EBE}" sibTransId="{2A0588DB-2D44-4D1B-856F-149F4C1EAB88}"/>
    <dgm:cxn modelId="{D4543927-DC58-420E-B30F-DD450AA3C5FE}" srcId="{ADC2854C-04FF-4C0C-9D1D-DE8360A51E78}" destId="{16AEC314-7F99-4DFC-8921-7529FDD04ED0}" srcOrd="4" destOrd="0" parTransId="{C25CD24F-9CA9-4748-93CF-938725553CD3}" sibTransId="{877B49AB-1C56-48F6-A72D-76B27D19A784}"/>
    <dgm:cxn modelId="{BF088F5E-33BC-4BAB-A143-6C592E3EA672}" type="presOf" srcId="{91F581D3-89AF-45BD-B8E8-964219D8F3E1}" destId="{1DABBE94-5B2B-4D2A-BBEA-9E2075353A23}" srcOrd="0" destOrd="0" presId="urn:microsoft.com/office/officeart/2005/8/layout/cycle6"/>
    <dgm:cxn modelId="{02107D7A-E4CA-4D4F-89BB-C0DB52EA6A94}" type="presOf" srcId="{2A0588DB-2D44-4D1B-856F-149F4C1EAB88}" destId="{B664B38D-8F2E-4CD2-BC8A-37067FA4F5B9}" srcOrd="0" destOrd="0" presId="urn:microsoft.com/office/officeart/2005/8/layout/cycle6"/>
    <dgm:cxn modelId="{3D0FFE84-FE37-4A21-9637-B5590E52B896}" type="presOf" srcId="{877B49AB-1C56-48F6-A72D-76B27D19A784}" destId="{593CD88D-51E2-4581-9EC2-620655519842}" srcOrd="0" destOrd="0" presId="urn:microsoft.com/office/officeart/2005/8/layout/cycle6"/>
    <dgm:cxn modelId="{F6FD9E92-1DBC-4F56-BDB7-834101F6B793}" type="presOf" srcId="{3E478636-6DD9-463B-B1D3-D9563C3DB67E}" destId="{1F112B36-FEA0-4EB3-874B-36D9A4B1E8AF}" srcOrd="0" destOrd="0" presId="urn:microsoft.com/office/officeart/2005/8/layout/cycle6"/>
    <dgm:cxn modelId="{BCEB5894-75B5-4D18-B5E5-3AE0E2EB5DE4}" type="presOf" srcId="{A9F825D7-2BF6-440C-BD90-A80612B8A792}" destId="{18901324-95C7-47D7-8207-69F6E218D091}" srcOrd="0" destOrd="0" presId="urn:microsoft.com/office/officeart/2005/8/layout/cycle6"/>
    <dgm:cxn modelId="{BC85E19A-E10E-4108-8287-B7EC5DAC3A11}" type="presOf" srcId="{16AEC314-7F99-4DFC-8921-7529FDD04ED0}" destId="{9159851C-A1C4-4E38-82C3-76276A1F6889}" srcOrd="0" destOrd="0" presId="urn:microsoft.com/office/officeart/2005/8/layout/cycle6"/>
    <dgm:cxn modelId="{B27F52A6-7C2B-4739-B1F9-D8B03494EE0D}" type="presOf" srcId="{E6A1AE87-CB5C-4C43-A6FA-018201AE6BA4}" destId="{8F3FFA1F-FDD4-4B0B-BE84-FD1198F4FD3B}" srcOrd="0" destOrd="0" presId="urn:microsoft.com/office/officeart/2005/8/layout/cycle6"/>
    <dgm:cxn modelId="{ED41D3B1-8346-4CB2-9334-6A6A170E001D}" type="presOf" srcId="{E4446581-EBE0-490D-A052-5D28A195A60F}" destId="{DE41C704-E8F5-4A61-9158-86E7904A774E}" srcOrd="0" destOrd="0" presId="urn:microsoft.com/office/officeart/2005/8/layout/cycle6"/>
    <dgm:cxn modelId="{4ECE1CC9-50D7-43CF-8859-9FA67EDAB0ED}" type="presOf" srcId="{04477066-BB88-43CB-ACE5-7E5EB15C089F}" destId="{E0504E14-A968-4F2F-A85E-2A0C7A1807FC}" srcOrd="0" destOrd="0" presId="urn:microsoft.com/office/officeart/2005/8/layout/cycle6"/>
    <dgm:cxn modelId="{5C690AD9-5BEA-49B4-855F-A0C2A3916FF7}" type="presOf" srcId="{4A61283C-A931-437D-B2B3-FBA8DD8D924E}" destId="{7AE69DC6-C776-4EDC-B44B-9A5EB0EE85F2}" srcOrd="0" destOrd="0" presId="urn:microsoft.com/office/officeart/2005/8/layout/cycle6"/>
    <dgm:cxn modelId="{D41F9CD9-6284-43D8-B43C-DFD88F2FDA53}" srcId="{ADC2854C-04FF-4C0C-9D1D-DE8360A51E78}" destId="{E4446581-EBE0-490D-A052-5D28A195A60F}" srcOrd="2" destOrd="0" parTransId="{7D113AE9-8A5E-4407-9248-529F58077A08}" sibTransId="{04477066-BB88-43CB-ACE5-7E5EB15C089F}"/>
    <dgm:cxn modelId="{DB41A4FD-7F19-4CB9-B2EB-984982682D3B}" type="presOf" srcId="{ADC2854C-04FF-4C0C-9D1D-DE8360A51E78}" destId="{00DBFB9B-BD39-4082-BAF4-D44FCFCFF757}" srcOrd="0" destOrd="0" presId="urn:microsoft.com/office/officeart/2005/8/layout/cycle6"/>
    <dgm:cxn modelId="{032EB6EC-ABBC-4F77-8F29-046B665CEEEC}" type="presParOf" srcId="{00DBFB9B-BD39-4082-BAF4-D44FCFCFF757}" destId="{18901324-95C7-47D7-8207-69F6E218D091}" srcOrd="0" destOrd="0" presId="urn:microsoft.com/office/officeart/2005/8/layout/cycle6"/>
    <dgm:cxn modelId="{3901CAC3-7DD1-4B6D-A5DB-59D9EFAC7FB3}" type="presParOf" srcId="{00DBFB9B-BD39-4082-BAF4-D44FCFCFF757}" destId="{49A8ADAF-14FE-4E22-90DE-55A2DC2D7912}" srcOrd="1" destOrd="0" presId="urn:microsoft.com/office/officeart/2005/8/layout/cycle6"/>
    <dgm:cxn modelId="{C4579A00-3F1D-4064-8673-A432CCCC4385}" type="presParOf" srcId="{00DBFB9B-BD39-4082-BAF4-D44FCFCFF757}" destId="{1DABBE94-5B2B-4D2A-BBEA-9E2075353A23}" srcOrd="2" destOrd="0" presId="urn:microsoft.com/office/officeart/2005/8/layout/cycle6"/>
    <dgm:cxn modelId="{28609FB1-1592-42A7-ACC3-6A12638A0495}" type="presParOf" srcId="{00DBFB9B-BD39-4082-BAF4-D44FCFCFF757}" destId="{1F112B36-FEA0-4EB3-874B-36D9A4B1E8AF}" srcOrd="3" destOrd="0" presId="urn:microsoft.com/office/officeart/2005/8/layout/cycle6"/>
    <dgm:cxn modelId="{8C4645AA-DBFD-4167-A023-4DFB31815D56}" type="presParOf" srcId="{00DBFB9B-BD39-4082-BAF4-D44FCFCFF757}" destId="{D28C1D64-8019-4D4A-996B-FC2D0A7CD5AB}" srcOrd="4" destOrd="0" presId="urn:microsoft.com/office/officeart/2005/8/layout/cycle6"/>
    <dgm:cxn modelId="{28863FA4-1C4B-493A-9AAF-EE71CA014AE9}" type="presParOf" srcId="{00DBFB9B-BD39-4082-BAF4-D44FCFCFF757}" destId="{B664B38D-8F2E-4CD2-BC8A-37067FA4F5B9}" srcOrd="5" destOrd="0" presId="urn:microsoft.com/office/officeart/2005/8/layout/cycle6"/>
    <dgm:cxn modelId="{D03254EE-6D54-4518-A887-0A6CA9D76C39}" type="presParOf" srcId="{00DBFB9B-BD39-4082-BAF4-D44FCFCFF757}" destId="{DE41C704-E8F5-4A61-9158-86E7904A774E}" srcOrd="6" destOrd="0" presId="urn:microsoft.com/office/officeart/2005/8/layout/cycle6"/>
    <dgm:cxn modelId="{6EE81DEF-3223-40F5-B04A-208AEC686642}" type="presParOf" srcId="{00DBFB9B-BD39-4082-BAF4-D44FCFCFF757}" destId="{4A82CC70-843F-4358-9B2A-83730AF08A93}" srcOrd="7" destOrd="0" presId="urn:microsoft.com/office/officeart/2005/8/layout/cycle6"/>
    <dgm:cxn modelId="{7BF7D1D7-54D2-46BF-B590-2BBDCAAC91DB}" type="presParOf" srcId="{00DBFB9B-BD39-4082-BAF4-D44FCFCFF757}" destId="{E0504E14-A968-4F2F-A85E-2A0C7A1807FC}" srcOrd="8" destOrd="0" presId="urn:microsoft.com/office/officeart/2005/8/layout/cycle6"/>
    <dgm:cxn modelId="{DD1B2BC1-B89F-49D4-8277-C3F0FD556406}" type="presParOf" srcId="{00DBFB9B-BD39-4082-BAF4-D44FCFCFF757}" destId="{8F3FFA1F-FDD4-4B0B-BE84-FD1198F4FD3B}" srcOrd="9" destOrd="0" presId="urn:microsoft.com/office/officeart/2005/8/layout/cycle6"/>
    <dgm:cxn modelId="{ED9A314B-21E1-4722-B02B-001D4724878C}" type="presParOf" srcId="{00DBFB9B-BD39-4082-BAF4-D44FCFCFF757}" destId="{DB0CC6CE-88ED-4556-A3BD-BA1C548D3FFC}" srcOrd="10" destOrd="0" presId="urn:microsoft.com/office/officeart/2005/8/layout/cycle6"/>
    <dgm:cxn modelId="{9A96BF2C-4A3C-443F-827F-52B712B9A91B}" type="presParOf" srcId="{00DBFB9B-BD39-4082-BAF4-D44FCFCFF757}" destId="{7AE69DC6-C776-4EDC-B44B-9A5EB0EE85F2}" srcOrd="11" destOrd="0" presId="urn:microsoft.com/office/officeart/2005/8/layout/cycle6"/>
    <dgm:cxn modelId="{BF2884D6-D491-40BF-BDA3-62F71AB80117}" type="presParOf" srcId="{00DBFB9B-BD39-4082-BAF4-D44FCFCFF757}" destId="{9159851C-A1C4-4E38-82C3-76276A1F6889}" srcOrd="12" destOrd="0" presId="urn:microsoft.com/office/officeart/2005/8/layout/cycle6"/>
    <dgm:cxn modelId="{2CDEB31B-DFC3-4620-BF56-7D3C3D4EF9D5}" type="presParOf" srcId="{00DBFB9B-BD39-4082-BAF4-D44FCFCFF757}" destId="{48DA2CA1-2528-4672-94B5-A462BC2A5212}" srcOrd="13" destOrd="0" presId="urn:microsoft.com/office/officeart/2005/8/layout/cycle6"/>
    <dgm:cxn modelId="{2CB0E4FE-C53D-4891-A864-DF15A45CCA72}" type="presParOf" srcId="{00DBFB9B-BD39-4082-BAF4-D44FCFCFF757}" destId="{593CD88D-51E2-4581-9EC2-62065551984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68D3CD-E60E-4EE1-9CF5-6CADA83FA761}"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AR"/>
        </a:p>
      </dgm:t>
    </dgm:pt>
    <dgm:pt modelId="{C02F5ABB-890F-4D50-A726-34A153D997E0}">
      <dgm:prSet phldrT="[Texto]"/>
      <dgm:spPr/>
      <dgm:t>
        <a:bodyPr/>
        <a:lstStyle/>
        <a:p>
          <a:pPr algn="ctr"/>
          <a:r>
            <a:rPr lang="es-AR" dirty="0">
              <a:solidFill>
                <a:srgbClr val="0070C0"/>
              </a:solidFill>
              <a:latin typeface="Roboto"/>
            </a:rPr>
            <a:t>Crimen organizado</a:t>
          </a:r>
        </a:p>
      </dgm:t>
    </dgm:pt>
    <dgm:pt modelId="{2D690A45-9FAC-4DE9-9FCC-492AFFF9ECAF}" type="parTrans" cxnId="{EF75CF6E-750A-484A-A335-4BBF1CB9B47C}">
      <dgm:prSet/>
      <dgm:spPr/>
      <dgm:t>
        <a:bodyPr/>
        <a:lstStyle/>
        <a:p>
          <a:endParaRPr lang="es-AR"/>
        </a:p>
      </dgm:t>
    </dgm:pt>
    <dgm:pt modelId="{6F10FDD8-17E3-44CF-8EA3-0053CDD3D01C}" type="sibTrans" cxnId="{EF75CF6E-750A-484A-A335-4BBF1CB9B47C}">
      <dgm:prSet/>
      <dgm:spPr/>
      <dgm:t>
        <a:bodyPr/>
        <a:lstStyle/>
        <a:p>
          <a:endParaRPr lang="es-AR"/>
        </a:p>
      </dgm:t>
    </dgm:pt>
    <dgm:pt modelId="{E5E82941-43DE-4D9E-AE2A-AC0EA7F78EDB}">
      <dgm:prSet phldrT="[Texto]"/>
      <dgm:spPr/>
      <dgm:t>
        <a:bodyPr/>
        <a:lstStyle/>
        <a:p>
          <a:pPr algn="ctr"/>
          <a:r>
            <a:rPr lang="es-AR" dirty="0">
              <a:solidFill>
                <a:srgbClr val="0070C0"/>
              </a:solidFill>
              <a:latin typeface="Roboto"/>
            </a:rPr>
            <a:t>Objeto económico</a:t>
          </a:r>
        </a:p>
      </dgm:t>
    </dgm:pt>
    <dgm:pt modelId="{2E211BB8-3BFA-41FA-B099-EA8DB8221E92}" type="parTrans" cxnId="{1E4295DE-B933-472C-816C-B3D1591FBB07}">
      <dgm:prSet/>
      <dgm:spPr/>
      <dgm:t>
        <a:bodyPr/>
        <a:lstStyle/>
        <a:p>
          <a:endParaRPr lang="es-AR"/>
        </a:p>
      </dgm:t>
    </dgm:pt>
    <dgm:pt modelId="{64700260-0B5A-4DA8-84E9-777B2037EDBF}" type="sibTrans" cxnId="{1E4295DE-B933-472C-816C-B3D1591FBB07}">
      <dgm:prSet/>
      <dgm:spPr/>
      <dgm:t>
        <a:bodyPr/>
        <a:lstStyle/>
        <a:p>
          <a:endParaRPr lang="es-AR"/>
        </a:p>
      </dgm:t>
    </dgm:pt>
    <dgm:pt modelId="{B96F4326-C689-47C6-BBED-0C9091AF410F}" type="pres">
      <dgm:prSet presAssocID="{1F68D3CD-E60E-4EE1-9CF5-6CADA83FA761}" presName="compositeShape" presStyleCnt="0">
        <dgm:presLayoutVars>
          <dgm:chMax val="2"/>
          <dgm:dir/>
          <dgm:resizeHandles val="exact"/>
        </dgm:presLayoutVars>
      </dgm:prSet>
      <dgm:spPr/>
    </dgm:pt>
    <dgm:pt modelId="{AE419CBF-2E06-46CC-B9E0-9672096D613A}" type="pres">
      <dgm:prSet presAssocID="{C02F5ABB-890F-4D50-A726-34A153D997E0}" presName="upArrow" presStyleLbl="node1" presStyleIdx="0" presStyleCnt="2"/>
      <dgm:spPr>
        <a:solidFill>
          <a:schemeClr val="tx1">
            <a:lumMod val="65000"/>
            <a:lumOff val="35000"/>
          </a:schemeClr>
        </a:solidFill>
      </dgm:spPr>
    </dgm:pt>
    <dgm:pt modelId="{5BD92451-87D4-44FC-BF96-DCE2419B82E9}" type="pres">
      <dgm:prSet presAssocID="{C02F5ABB-890F-4D50-A726-34A153D997E0}" presName="upArrowText" presStyleLbl="revTx" presStyleIdx="0" presStyleCnt="2">
        <dgm:presLayoutVars>
          <dgm:chMax val="0"/>
          <dgm:bulletEnabled val="1"/>
        </dgm:presLayoutVars>
      </dgm:prSet>
      <dgm:spPr/>
    </dgm:pt>
    <dgm:pt modelId="{8D76411F-A9C0-4B3C-9F5F-E709E1AE5A9E}" type="pres">
      <dgm:prSet presAssocID="{E5E82941-43DE-4D9E-AE2A-AC0EA7F78EDB}" presName="downArrow" presStyleLbl="node1" presStyleIdx="1" presStyleCnt="2"/>
      <dgm:spPr>
        <a:solidFill>
          <a:schemeClr val="tx1">
            <a:lumMod val="65000"/>
            <a:lumOff val="35000"/>
          </a:schemeClr>
        </a:solidFill>
      </dgm:spPr>
    </dgm:pt>
    <dgm:pt modelId="{58926B89-6942-4C2C-9727-F8C89267E6D1}" type="pres">
      <dgm:prSet presAssocID="{E5E82941-43DE-4D9E-AE2A-AC0EA7F78EDB}" presName="downArrowText" presStyleLbl="revTx" presStyleIdx="1" presStyleCnt="2">
        <dgm:presLayoutVars>
          <dgm:chMax val="0"/>
          <dgm:bulletEnabled val="1"/>
        </dgm:presLayoutVars>
      </dgm:prSet>
      <dgm:spPr/>
    </dgm:pt>
  </dgm:ptLst>
  <dgm:cxnLst>
    <dgm:cxn modelId="{EF75CF6E-750A-484A-A335-4BBF1CB9B47C}" srcId="{1F68D3CD-E60E-4EE1-9CF5-6CADA83FA761}" destId="{C02F5ABB-890F-4D50-A726-34A153D997E0}" srcOrd="0" destOrd="0" parTransId="{2D690A45-9FAC-4DE9-9FCC-492AFFF9ECAF}" sibTransId="{6F10FDD8-17E3-44CF-8EA3-0053CDD3D01C}"/>
    <dgm:cxn modelId="{646FCEC9-343B-401F-B9AF-8D53581D0BF8}" type="presOf" srcId="{E5E82941-43DE-4D9E-AE2A-AC0EA7F78EDB}" destId="{58926B89-6942-4C2C-9727-F8C89267E6D1}" srcOrd="0" destOrd="0" presId="urn:microsoft.com/office/officeart/2005/8/layout/arrow4"/>
    <dgm:cxn modelId="{1E4295DE-B933-472C-816C-B3D1591FBB07}" srcId="{1F68D3CD-E60E-4EE1-9CF5-6CADA83FA761}" destId="{E5E82941-43DE-4D9E-AE2A-AC0EA7F78EDB}" srcOrd="1" destOrd="0" parTransId="{2E211BB8-3BFA-41FA-B099-EA8DB8221E92}" sibTransId="{64700260-0B5A-4DA8-84E9-777B2037EDBF}"/>
    <dgm:cxn modelId="{EB34DDED-D75B-4A59-8D57-BB73B9D516B2}" type="presOf" srcId="{1F68D3CD-E60E-4EE1-9CF5-6CADA83FA761}" destId="{B96F4326-C689-47C6-BBED-0C9091AF410F}" srcOrd="0" destOrd="0" presId="urn:microsoft.com/office/officeart/2005/8/layout/arrow4"/>
    <dgm:cxn modelId="{2694FFEE-DA81-437E-80AC-374585F46488}" type="presOf" srcId="{C02F5ABB-890F-4D50-A726-34A153D997E0}" destId="{5BD92451-87D4-44FC-BF96-DCE2419B82E9}" srcOrd="0" destOrd="0" presId="urn:microsoft.com/office/officeart/2005/8/layout/arrow4"/>
    <dgm:cxn modelId="{9126E672-0948-4410-9D90-D1D7B4598C4C}" type="presParOf" srcId="{B96F4326-C689-47C6-BBED-0C9091AF410F}" destId="{AE419CBF-2E06-46CC-B9E0-9672096D613A}" srcOrd="0" destOrd="0" presId="urn:microsoft.com/office/officeart/2005/8/layout/arrow4"/>
    <dgm:cxn modelId="{450843E1-F92F-41D3-8023-82A7EBE5D74D}" type="presParOf" srcId="{B96F4326-C689-47C6-BBED-0C9091AF410F}" destId="{5BD92451-87D4-44FC-BF96-DCE2419B82E9}" srcOrd="1" destOrd="0" presId="urn:microsoft.com/office/officeart/2005/8/layout/arrow4"/>
    <dgm:cxn modelId="{36DDD158-0CF7-4CF9-A50A-533249E63603}" type="presParOf" srcId="{B96F4326-C689-47C6-BBED-0C9091AF410F}" destId="{8D76411F-A9C0-4B3C-9F5F-E709E1AE5A9E}" srcOrd="2" destOrd="0" presId="urn:microsoft.com/office/officeart/2005/8/layout/arrow4"/>
    <dgm:cxn modelId="{24FA5AD6-3C0F-4EA0-8CA9-5CD9D2623FBC}" type="presParOf" srcId="{B96F4326-C689-47C6-BBED-0C9091AF410F}" destId="{58926B89-6942-4C2C-9727-F8C89267E6D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B864B6-5D47-47C2-BFE5-812F7237C667}"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es-ES"/>
        </a:p>
      </dgm:t>
    </dgm:pt>
    <dgm:pt modelId="{0221907B-267E-4409-8290-77F53F2DBDCF}">
      <dgm:prSet phldrT="[Texto]" custT="1">
        <dgm:style>
          <a:lnRef idx="2">
            <a:schemeClr val="accent2"/>
          </a:lnRef>
          <a:fillRef idx="1">
            <a:schemeClr val="lt1"/>
          </a:fillRef>
          <a:effectRef idx="0">
            <a:schemeClr val="accent2"/>
          </a:effectRef>
          <a:fontRef idx="minor">
            <a:schemeClr val="dk1"/>
          </a:fontRef>
        </dgm:style>
      </dgm:prSet>
      <dgm:spPr>
        <a:xfrm>
          <a:off x="0" y="1023215"/>
          <a:ext cx="2447850" cy="979140"/>
        </a:xfrm>
        <a:prstGeom prst="chevron">
          <a:avLst/>
        </a:prstGeom>
        <a:ln/>
      </dgm:spPr>
      <dgm:t>
        <a:bodyPr/>
        <a:lstStyle/>
        <a:p>
          <a:pPr>
            <a:buNone/>
          </a:pPr>
          <a:r>
            <a:rPr lang="es-ES" sz="2300" dirty="0">
              <a:solidFill>
                <a:schemeClr val="tx1">
                  <a:lumMod val="65000"/>
                  <a:lumOff val="35000"/>
                </a:schemeClr>
              </a:solidFill>
              <a:latin typeface="Arial"/>
              <a:ea typeface="+mn-ea"/>
              <a:cs typeface="+mn-cs"/>
            </a:rPr>
            <a:t>LEY 23.737  </a:t>
          </a:r>
          <a:r>
            <a:rPr lang="es-ES" sz="1500" dirty="0">
              <a:solidFill>
                <a:schemeClr val="tx1">
                  <a:lumMod val="65000"/>
                  <a:lumOff val="35000"/>
                </a:schemeClr>
              </a:solidFill>
              <a:latin typeface="Arial"/>
              <a:ea typeface="+mn-ea"/>
              <a:cs typeface="+mn-cs"/>
            </a:rPr>
            <a:t>Año 1989</a:t>
          </a:r>
        </a:p>
      </dgm:t>
    </dgm:pt>
    <dgm:pt modelId="{6B9CAA25-AE53-4B98-8D80-5B56C9541CD8}" type="parTrans" cxnId="{EA976B39-DCAF-42CC-916E-2F5E3BA365FD}">
      <dgm:prSet/>
      <dgm:spPr/>
      <dgm:t>
        <a:bodyPr/>
        <a:lstStyle/>
        <a:p>
          <a:endParaRPr lang="es-ES"/>
        </a:p>
      </dgm:t>
    </dgm:pt>
    <dgm:pt modelId="{1090D2E9-6A2F-493D-8786-FD4E1E58AEA4}" type="sibTrans" cxnId="{EA976B39-DCAF-42CC-916E-2F5E3BA365FD}">
      <dgm:prSet/>
      <dgm:spPr/>
      <dgm:t>
        <a:bodyPr/>
        <a:lstStyle/>
        <a:p>
          <a:endParaRPr lang="es-ES"/>
        </a:p>
      </dgm:t>
    </dgm:pt>
    <dgm:pt modelId="{5D11FE34-B4CE-4A59-82E8-CF32BDE4722D}">
      <dgm:prSet phldrT="[Texto]" custT="1">
        <dgm:style>
          <a:lnRef idx="2">
            <a:schemeClr val="accent2"/>
          </a:lnRef>
          <a:fillRef idx="1">
            <a:schemeClr val="lt1"/>
          </a:fillRef>
          <a:effectRef idx="0">
            <a:schemeClr val="accent2"/>
          </a:effectRef>
          <a:fontRef idx="minor">
            <a:schemeClr val="dk1"/>
          </a:fontRef>
        </dgm:style>
      </dgm:prSet>
      <dgm:spPr>
        <a:xfrm>
          <a:off x="2205074" y="1023215"/>
          <a:ext cx="2447850" cy="979140"/>
        </a:xfrm>
        <a:prstGeom prst="chevron">
          <a:avLst/>
        </a:prstGeom>
        <a:ln/>
      </dgm:spPr>
      <dgm:t>
        <a:bodyPr/>
        <a:lstStyle/>
        <a:p>
          <a:pPr>
            <a:buNone/>
          </a:pPr>
          <a:r>
            <a:rPr lang="es-ES" sz="2300" dirty="0">
              <a:solidFill>
                <a:schemeClr val="tx1">
                  <a:lumMod val="65000"/>
                  <a:lumOff val="35000"/>
                </a:schemeClr>
              </a:solidFill>
              <a:latin typeface="Arial"/>
              <a:ea typeface="+mn-ea"/>
              <a:cs typeface="+mn-cs"/>
            </a:rPr>
            <a:t>LEY 25.246  </a:t>
          </a:r>
          <a:r>
            <a:rPr lang="es-ES" sz="1500" dirty="0">
              <a:solidFill>
                <a:schemeClr val="tx1">
                  <a:lumMod val="65000"/>
                  <a:lumOff val="35000"/>
                </a:schemeClr>
              </a:solidFill>
              <a:latin typeface="Arial"/>
              <a:ea typeface="+mn-ea"/>
              <a:cs typeface="+mn-cs"/>
            </a:rPr>
            <a:t>Año 2000</a:t>
          </a:r>
        </a:p>
      </dgm:t>
    </dgm:pt>
    <dgm:pt modelId="{24FEC7D7-EA8A-4997-940F-165669E83613}" type="parTrans" cxnId="{8B1812F4-118A-42DD-8C14-135D837C2B15}">
      <dgm:prSet/>
      <dgm:spPr/>
      <dgm:t>
        <a:bodyPr/>
        <a:lstStyle/>
        <a:p>
          <a:endParaRPr lang="es-ES"/>
        </a:p>
      </dgm:t>
    </dgm:pt>
    <dgm:pt modelId="{733DF699-7A01-4384-A9EF-903EA1822EF1}" type="sibTrans" cxnId="{8B1812F4-118A-42DD-8C14-135D837C2B15}">
      <dgm:prSet/>
      <dgm:spPr/>
      <dgm:t>
        <a:bodyPr/>
        <a:lstStyle/>
        <a:p>
          <a:endParaRPr lang="es-ES"/>
        </a:p>
      </dgm:t>
    </dgm:pt>
    <dgm:pt modelId="{57D22112-936E-42E4-B3FA-D423E4C2E8DA}">
      <dgm:prSet phldrT="[Texto]" custT="1">
        <dgm:style>
          <a:lnRef idx="2">
            <a:schemeClr val="accent2"/>
          </a:lnRef>
          <a:fillRef idx="1">
            <a:schemeClr val="lt1"/>
          </a:fillRef>
          <a:effectRef idx="0">
            <a:schemeClr val="accent2"/>
          </a:effectRef>
          <a:fontRef idx="minor">
            <a:schemeClr val="dk1"/>
          </a:fontRef>
        </dgm:style>
      </dgm:prSet>
      <dgm:spPr>
        <a:xfrm>
          <a:off x="4408139" y="1023215"/>
          <a:ext cx="2447850" cy="979140"/>
        </a:xfrm>
        <a:prstGeom prst="chevron">
          <a:avLst/>
        </a:prstGeom>
        <a:ln/>
      </dgm:spPr>
      <dgm:t>
        <a:bodyPr/>
        <a:lstStyle/>
        <a:p>
          <a:pPr>
            <a:buNone/>
          </a:pPr>
          <a:r>
            <a:rPr lang="es-ES" sz="2300" dirty="0">
              <a:solidFill>
                <a:schemeClr val="tx1">
                  <a:lumMod val="65000"/>
                  <a:lumOff val="35000"/>
                </a:schemeClr>
              </a:solidFill>
              <a:latin typeface="Arial"/>
              <a:ea typeface="+mn-ea"/>
              <a:cs typeface="+mn-cs"/>
            </a:rPr>
            <a:t>LEY 26.683  </a:t>
          </a:r>
          <a:r>
            <a:rPr lang="es-ES" sz="1500" dirty="0">
              <a:solidFill>
                <a:schemeClr val="tx1">
                  <a:lumMod val="65000"/>
                  <a:lumOff val="35000"/>
                </a:schemeClr>
              </a:solidFill>
              <a:latin typeface="Arial"/>
              <a:ea typeface="+mn-ea"/>
              <a:cs typeface="+mn-cs"/>
            </a:rPr>
            <a:t>Año 2011</a:t>
          </a:r>
        </a:p>
      </dgm:t>
    </dgm:pt>
    <dgm:pt modelId="{AA599290-2E66-4B97-80F4-DC6428F8AA61}" type="parTrans" cxnId="{6D01F234-D540-41F1-96FE-36D2F64DA3E7}">
      <dgm:prSet/>
      <dgm:spPr/>
      <dgm:t>
        <a:bodyPr/>
        <a:lstStyle/>
        <a:p>
          <a:endParaRPr lang="es-ES"/>
        </a:p>
      </dgm:t>
    </dgm:pt>
    <dgm:pt modelId="{B4C53E7E-A672-4664-AB5D-C46AC98DDD25}" type="sibTrans" cxnId="{6D01F234-D540-41F1-96FE-36D2F64DA3E7}">
      <dgm:prSet/>
      <dgm:spPr/>
      <dgm:t>
        <a:bodyPr/>
        <a:lstStyle/>
        <a:p>
          <a:endParaRPr lang="es-ES"/>
        </a:p>
      </dgm:t>
    </dgm:pt>
    <dgm:pt modelId="{9964CBF9-8335-42BE-A839-52EB87A6B6DA}" type="pres">
      <dgm:prSet presAssocID="{58B864B6-5D47-47C2-BFE5-812F7237C667}" presName="Name0" presStyleCnt="0">
        <dgm:presLayoutVars>
          <dgm:dir/>
          <dgm:animLvl val="lvl"/>
          <dgm:resizeHandles val="exact"/>
        </dgm:presLayoutVars>
      </dgm:prSet>
      <dgm:spPr/>
    </dgm:pt>
    <dgm:pt modelId="{BA4CF796-BDAA-4323-B8DE-2803FFE3322E}" type="pres">
      <dgm:prSet presAssocID="{0221907B-267E-4409-8290-77F53F2DBDCF}" presName="parTxOnly" presStyleLbl="node1" presStyleIdx="0" presStyleCnt="3" custLinFactNeighborX="-4882" custLinFactNeighborY="-61840">
        <dgm:presLayoutVars>
          <dgm:chMax val="0"/>
          <dgm:chPref val="0"/>
          <dgm:bulletEnabled val="1"/>
        </dgm:presLayoutVars>
      </dgm:prSet>
      <dgm:spPr/>
    </dgm:pt>
    <dgm:pt modelId="{07691219-478B-4D2C-BDE4-B0709B4F80A3}" type="pres">
      <dgm:prSet presAssocID="{1090D2E9-6A2F-493D-8786-FD4E1E58AEA4}" presName="parTxOnlySpace" presStyleCnt="0"/>
      <dgm:spPr/>
    </dgm:pt>
    <dgm:pt modelId="{DA6B0360-0FCF-4D1B-8F98-7A41D116E850}" type="pres">
      <dgm:prSet presAssocID="{5D11FE34-B4CE-4A59-82E8-CF32BDE4722D}" presName="parTxOnly" presStyleLbl="node1" presStyleIdx="1" presStyleCnt="3" custLinFactX="-82619" custLinFactNeighborX="-100000" custLinFactNeighborY="54855">
        <dgm:presLayoutVars>
          <dgm:chMax val="0"/>
          <dgm:chPref val="0"/>
          <dgm:bulletEnabled val="1"/>
        </dgm:presLayoutVars>
      </dgm:prSet>
      <dgm:spPr/>
    </dgm:pt>
    <dgm:pt modelId="{14BFFA3A-CEC8-4D36-B068-5F32899EFB16}" type="pres">
      <dgm:prSet presAssocID="{733DF699-7A01-4384-A9EF-903EA1822EF1}" presName="parTxOnlySpace" presStyleCnt="0"/>
      <dgm:spPr/>
    </dgm:pt>
    <dgm:pt modelId="{B5E23E90-0722-4BCE-B8CA-EDDA3059D846}" type="pres">
      <dgm:prSet presAssocID="{57D22112-936E-42E4-B3FA-D423E4C2E8DA}" presName="parTxOnly" presStyleLbl="node1" presStyleIdx="2" presStyleCnt="3" custLinFactX="-157814" custLinFactY="70451" custLinFactNeighborX="-200000" custLinFactNeighborY="100000">
        <dgm:presLayoutVars>
          <dgm:chMax val="0"/>
          <dgm:chPref val="0"/>
          <dgm:bulletEnabled val="1"/>
        </dgm:presLayoutVars>
      </dgm:prSet>
      <dgm:spPr/>
    </dgm:pt>
  </dgm:ptLst>
  <dgm:cxnLst>
    <dgm:cxn modelId="{6BD63514-6858-4AED-A744-BACEB39D6530}" type="presOf" srcId="{0221907B-267E-4409-8290-77F53F2DBDCF}" destId="{BA4CF796-BDAA-4323-B8DE-2803FFE3322E}" srcOrd="0" destOrd="0" presId="urn:microsoft.com/office/officeart/2005/8/layout/chevron1"/>
    <dgm:cxn modelId="{49088222-13B5-4790-AAFD-FDF74C2082FA}" type="presOf" srcId="{5D11FE34-B4CE-4A59-82E8-CF32BDE4722D}" destId="{DA6B0360-0FCF-4D1B-8F98-7A41D116E850}" srcOrd="0" destOrd="0" presId="urn:microsoft.com/office/officeart/2005/8/layout/chevron1"/>
    <dgm:cxn modelId="{6D01F234-D540-41F1-96FE-36D2F64DA3E7}" srcId="{58B864B6-5D47-47C2-BFE5-812F7237C667}" destId="{57D22112-936E-42E4-B3FA-D423E4C2E8DA}" srcOrd="2" destOrd="0" parTransId="{AA599290-2E66-4B97-80F4-DC6428F8AA61}" sibTransId="{B4C53E7E-A672-4664-AB5D-C46AC98DDD25}"/>
    <dgm:cxn modelId="{EA976B39-DCAF-42CC-916E-2F5E3BA365FD}" srcId="{58B864B6-5D47-47C2-BFE5-812F7237C667}" destId="{0221907B-267E-4409-8290-77F53F2DBDCF}" srcOrd="0" destOrd="0" parTransId="{6B9CAA25-AE53-4B98-8D80-5B56C9541CD8}" sibTransId="{1090D2E9-6A2F-493D-8786-FD4E1E58AEA4}"/>
    <dgm:cxn modelId="{7FBACDCD-0866-4CC4-87AE-3AB24ED8BBCA}" type="presOf" srcId="{57D22112-936E-42E4-B3FA-D423E4C2E8DA}" destId="{B5E23E90-0722-4BCE-B8CA-EDDA3059D846}" srcOrd="0" destOrd="0" presId="urn:microsoft.com/office/officeart/2005/8/layout/chevron1"/>
    <dgm:cxn modelId="{A917B0EE-A2D8-4617-9C67-69FF155043AF}" type="presOf" srcId="{58B864B6-5D47-47C2-BFE5-812F7237C667}" destId="{9964CBF9-8335-42BE-A839-52EB87A6B6DA}" srcOrd="0" destOrd="0" presId="urn:microsoft.com/office/officeart/2005/8/layout/chevron1"/>
    <dgm:cxn modelId="{8B1812F4-118A-42DD-8C14-135D837C2B15}" srcId="{58B864B6-5D47-47C2-BFE5-812F7237C667}" destId="{5D11FE34-B4CE-4A59-82E8-CF32BDE4722D}" srcOrd="1" destOrd="0" parTransId="{24FEC7D7-EA8A-4997-940F-165669E83613}" sibTransId="{733DF699-7A01-4384-A9EF-903EA1822EF1}"/>
    <dgm:cxn modelId="{D1A46FF6-6E43-4075-AE61-DD2D98D55626}" type="presParOf" srcId="{9964CBF9-8335-42BE-A839-52EB87A6B6DA}" destId="{BA4CF796-BDAA-4323-B8DE-2803FFE3322E}" srcOrd="0" destOrd="0" presId="urn:microsoft.com/office/officeart/2005/8/layout/chevron1"/>
    <dgm:cxn modelId="{54124427-3E95-4FB8-AE0E-5BCD96BFAC99}" type="presParOf" srcId="{9964CBF9-8335-42BE-A839-52EB87A6B6DA}" destId="{07691219-478B-4D2C-BDE4-B0709B4F80A3}" srcOrd="1" destOrd="0" presId="urn:microsoft.com/office/officeart/2005/8/layout/chevron1"/>
    <dgm:cxn modelId="{0485672E-1499-4CE6-924C-C5A7C0E107BC}" type="presParOf" srcId="{9964CBF9-8335-42BE-A839-52EB87A6B6DA}" destId="{DA6B0360-0FCF-4D1B-8F98-7A41D116E850}" srcOrd="2" destOrd="0" presId="urn:microsoft.com/office/officeart/2005/8/layout/chevron1"/>
    <dgm:cxn modelId="{EA38F927-7DB3-4F30-A109-CA4168D4962F}" type="presParOf" srcId="{9964CBF9-8335-42BE-A839-52EB87A6B6DA}" destId="{14BFFA3A-CEC8-4D36-B068-5F32899EFB16}" srcOrd="3" destOrd="0" presId="urn:microsoft.com/office/officeart/2005/8/layout/chevron1"/>
    <dgm:cxn modelId="{78163B50-4B7D-4FDC-B099-43868E31DCE9}" type="presParOf" srcId="{9964CBF9-8335-42BE-A839-52EB87A6B6DA}" destId="{B5E23E90-0722-4BCE-B8CA-EDDA3059D84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D27CB-D884-4C39-A8C6-B186C2D88E60}" type="doc">
      <dgm:prSet loTypeId="urn:microsoft.com/office/officeart/2005/8/layout/hList7" loCatId="list" qsTypeId="urn:microsoft.com/office/officeart/2005/8/quickstyle/simple1" qsCatId="simple" csTypeId="urn:microsoft.com/office/officeart/2005/8/colors/accent1_2" csCatId="accent1" phldr="1"/>
      <dgm:spPr/>
    </dgm:pt>
    <dgm:pt modelId="{4587D89C-5376-4845-A173-5F4AF98402E0}">
      <dgm:prSet phldrT="[Texto]" custT="1"/>
      <dgm:spPr>
        <a:solidFill>
          <a:schemeClr val="bg1">
            <a:lumMod val="75000"/>
          </a:schemeClr>
        </a:solidFill>
      </dgm:spPr>
      <dgm:t>
        <a:bodyPr/>
        <a:lstStyle/>
        <a:p>
          <a:r>
            <a:rPr lang="es-AR" sz="1400" dirty="0"/>
            <a:t>LAVADO DE ACTIVOS</a:t>
          </a:r>
        </a:p>
      </dgm:t>
    </dgm:pt>
    <dgm:pt modelId="{7D7537E9-B252-43D2-B881-4958A24626CE}" type="parTrans" cxnId="{6D1ABCAB-0374-438B-AEF8-411E1E3850C7}">
      <dgm:prSet/>
      <dgm:spPr/>
      <dgm:t>
        <a:bodyPr/>
        <a:lstStyle/>
        <a:p>
          <a:endParaRPr lang="es-AR"/>
        </a:p>
      </dgm:t>
    </dgm:pt>
    <dgm:pt modelId="{9D04064F-C8E6-4163-9AE6-0BD51443B8A5}" type="sibTrans" cxnId="{6D1ABCAB-0374-438B-AEF8-411E1E3850C7}">
      <dgm:prSet/>
      <dgm:spPr/>
      <dgm:t>
        <a:bodyPr/>
        <a:lstStyle/>
        <a:p>
          <a:endParaRPr lang="es-AR"/>
        </a:p>
      </dgm:t>
    </dgm:pt>
    <dgm:pt modelId="{CB846B9F-37EE-48CD-BCF7-D8B26C26BF12}">
      <dgm:prSet phldrT="[Texto]" custT="1"/>
      <dgm:spPr>
        <a:solidFill>
          <a:schemeClr val="bg1">
            <a:lumMod val="75000"/>
          </a:schemeClr>
        </a:solidFill>
      </dgm:spPr>
      <dgm:t>
        <a:bodyPr/>
        <a:lstStyle/>
        <a:p>
          <a:r>
            <a:rPr lang="es-AR" sz="1400" dirty="0"/>
            <a:t>FINANCIAMIENTO TERRORISMO</a:t>
          </a:r>
        </a:p>
      </dgm:t>
    </dgm:pt>
    <dgm:pt modelId="{37200662-085F-45F0-9F75-22E5AAAF0B2E}" type="parTrans" cxnId="{F25D8F89-FD12-4343-88E8-EC61296051B1}">
      <dgm:prSet/>
      <dgm:spPr/>
      <dgm:t>
        <a:bodyPr/>
        <a:lstStyle/>
        <a:p>
          <a:endParaRPr lang="es-AR"/>
        </a:p>
      </dgm:t>
    </dgm:pt>
    <dgm:pt modelId="{956AE31C-83EF-4E43-9ACC-E45EED7008B3}" type="sibTrans" cxnId="{F25D8F89-FD12-4343-88E8-EC61296051B1}">
      <dgm:prSet/>
      <dgm:spPr/>
      <dgm:t>
        <a:bodyPr/>
        <a:lstStyle/>
        <a:p>
          <a:endParaRPr lang="es-AR"/>
        </a:p>
      </dgm:t>
    </dgm:pt>
    <dgm:pt modelId="{FB1EF076-0A3D-4196-A9B7-C11AD4D6F5D4}">
      <dgm:prSet phldrT="[Texto]" custT="1"/>
      <dgm:spPr>
        <a:solidFill>
          <a:schemeClr val="bg1">
            <a:lumMod val="75000"/>
          </a:schemeClr>
        </a:solidFill>
      </dgm:spPr>
      <dgm:t>
        <a:bodyPr/>
        <a:lstStyle/>
        <a:p>
          <a:r>
            <a:rPr lang="es-AR" sz="1400" dirty="0"/>
            <a:t>FINANCIAMIENTO PROLIFERACIÓN ARMAS DESTRUCCIÓN MASIVA</a:t>
          </a:r>
        </a:p>
      </dgm:t>
    </dgm:pt>
    <dgm:pt modelId="{3F46A44D-ABAB-4C5D-A6C8-4B8DAEE79495}" type="parTrans" cxnId="{3D870E7D-2B8D-45F2-A9CB-EA237D28F7DD}">
      <dgm:prSet/>
      <dgm:spPr/>
      <dgm:t>
        <a:bodyPr/>
        <a:lstStyle/>
        <a:p>
          <a:endParaRPr lang="es-AR"/>
        </a:p>
      </dgm:t>
    </dgm:pt>
    <dgm:pt modelId="{B48BDAF9-C412-4D43-95D2-33BBBAF90C3A}" type="sibTrans" cxnId="{3D870E7D-2B8D-45F2-A9CB-EA237D28F7DD}">
      <dgm:prSet/>
      <dgm:spPr/>
      <dgm:t>
        <a:bodyPr/>
        <a:lstStyle/>
        <a:p>
          <a:endParaRPr lang="es-AR"/>
        </a:p>
      </dgm:t>
    </dgm:pt>
    <dgm:pt modelId="{7BA46455-5A3F-499C-9447-C01C6FC3389D}" type="pres">
      <dgm:prSet presAssocID="{2D3D27CB-D884-4C39-A8C6-B186C2D88E60}" presName="Name0" presStyleCnt="0">
        <dgm:presLayoutVars>
          <dgm:dir/>
          <dgm:resizeHandles val="exact"/>
        </dgm:presLayoutVars>
      </dgm:prSet>
      <dgm:spPr/>
    </dgm:pt>
    <dgm:pt modelId="{47491135-FC8A-43A3-A6AE-4E6F852C4AF3}" type="pres">
      <dgm:prSet presAssocID="{2D3D27CB-D884-4C39-A8C6-B186C2D88E60}" presName="fgShape" presStyleLbl="fgShp" presStyleIdx="0" presStyleCnt="1"/>
      <dgm:spPr>
        <a:solidFill>
          <a:schemeClr val="accent5">
            <a:lumMod val="60000"/>
            <a:lumOff val="40000"/>
          </a:schemeClr>
        </a:solidFill>
      </dgm:spPr>
    </dgm:pt>
    <dgm:pt modelId="{A5A2A52F-E746-485E-A985-A2CEE98FB2CA}" type="pres">
      <dgm:prSet presAssocID="{2D3D27CB-D884-4C39-A8C6-B186C2D88E60}" presName="linComp" presStyleCnt="0"/>
      <dgm:spPr/>
    </dgm:pt>
    <dgm:pt modelId="{C275BEF2-0545-4D4C-8328-1AD48932B902}" type="pres">
      <dgm:prSet presAssocID="{4587D89C-5376-4845-A173-5F4AF98402E0}" presName="compNode" presStyleCnt="0"/>
      <dgm:spPr/>
    </dgm:pt>
    <dgm:pt modelId="{54BD5373-06B0-4E75-B2DE-D51864E3014E}" type="pres">
      <dgm:prSet presAssocID="{4587D89C-5376-4845-A173-5F4AF98402E0}" presName="bkgdShape" presStyleLbl="node1" presStyleIdx="0" presStyleCnt="3"/>
      <dgm:spPr/>
    </dgm:pt>
    <dgm:pt modelId="{47D6A908-6985-4387-9E9A-1599F804C186}" type="pres">
      <dgm:prSet presAssocID="{4587D89C-5376-4845-A173-5F4AF98402E0}" presName="nodeTx" presStyleLbl="node1" presStyleIdx="0" presStyleCnt="3">
        <dgm:presLayoutVars>
          <dgm:bulletEnabled val="1"/>
        </dgm:presLayoutVars>
      </dgm:prSet>
      <dgm:spPr/>
    </dgm:pt>
    <dgm:pt modelId="{80E95861-58E2-43D1-8D83-E9CDDF4888B9}" type="pres">
      <dgm:prSet presAssocID="{4587D89C-5376-4845-A173-5F4AF98402E0}" presName="invisiNode" presStyleLbl="node1" presStyleIdx="0" presStyleCnt="3"/>
      <dgm:spPr/>
    </dgm:pt>
    <dgm:pt modelId="{C1B55845-CF19-46D6-9938-3BFA093C774A}" type="pres">
      <dgm:prSet presAssocID="{4587D89C-5376-4845-A173-5F4AF98402E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0256D499-63BC-48B1-999B-57CC3D9EDF4F}" type="pres">
      <dgm:prSet presAssocID="{9D04064F-C8E6-4163-9AE6-0BD51443B8A5}" presName="sibTrans" presStyleLbl="sibTrans2D1" presStyleIdx="0" presStyleCnt="0"/>
      <dgm:spPr/>
    </dgm:pt>
    <dgm:pt modelId="{453FADB9-F6DB-42E6-84D6-C806D619AEA9}" type="pres">
      <dgm:prSet presAssocID="{CB846B9F-37EE-48CD-BCF7-D8B26C26BF12}" presName="compNode" presStyleCnt="0"/>
      <dgm:spPr/>
    </dgm:pt>
    <dgm:pt modelId="{C7C1E368-2E10-4891-B834-E12D51A3931F}" type="pres">
      <dgm:prSet presAssocID="{CB846B9F-37EE-48CD-BCF7-D8B26C26BF12}" presName="bkgdShape" presStyleLbl="node1" presStyleIdx="1" presStyleCnt="3"/>
      <dgm:spPr/>
    </dgm:pt>
    <dgm:pt modelId="{3C1E0533-CC0F-4EB5-A8E2-2621E652599E}" type="pres">
      <dgm:prSet presAssocID="{CB846B9F-37EE-48CD-BCF7-D8B26C26BF12}" presName="nodeTx" presStyleLbl="node1" presStyleIdx="1" presStyleCnt="3">
        <dgm:presLayoutVars>
          <dgm:bulletEnabled val="1"/>
        </dgm:presLayoutVars>
      </dgm:prSet>
      <dgm:spPr/>
    </dgm:pt>
    <dgm:pt modelId="{0DDDF091-0FC3-4ECC-8E25-D5518B28F45D}" type="pres">
      <dgm:prSet presAssocID="{CB846B9F-37EE-48CD-BCF7-D8B26C26BF12}" presName="invisiNode" presStyleLbl="node1" presStyleIdx="1" presStyleCnt="3"/>
      <dgm:spPr/>
    </dgm:pt>
    <dgm:pt modelId="{B2AE8DA2-4422-4287-A60C-D25C85F4047C}" type="pres">
      <dgm:prSet presAssocID="{CB846B9F-37EE-48CD-BCF7-D8B26C26BF1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dgm:spPr>
    </dgm:pt>
    <dgm:pt modelId="{7029838B-5661-4543-BC55-BBB409753E88}" type="pres">
      <dgm:prSet presAssocID="{956AE31C-83EF-4E43-9ACC-E45EED7008B3}" presName="sibTrans" presStyleLbl="sibTrans2D1" presStyleIdx="0" presStyleCnt="0"/>
      <dgm:spPr/>
    </dgm:pt>
    <dgm:pt modelId="{BB5D33C6-2C61-4F11-9FD5-4DB458FEE7A7}" type="pres">
      <dgm:prSet presAssocID="{FB1EF076-0A3D-4196-A9B7-C11AD4D6F5D4}" presName="compNode" presStyleCnt="0"/>
      <dgm:spPr/>
    </dgm:pt>
    <dgm:pt modelId="{53ACBE45-4946-4943-B4E4-A8AAF1DB8F62}" type="pres">
      <dgm:prSet presAssocID="{FB1EF076-0A3D-4196-A9B7-C11AD4D6F5D4}" presName="bkgdShape" presStyleLbl="node1" presStyleIdx="2" presStyleCnt="3"/>
      <dgm:spPr/>
    </dgm:pt>
    <dgm:pt modelId="{E01F258B-BFFE-42A6-9D94-CA88B10E69CA}" type="pres">
      <dgm:prSet presAssocID="{FB1EF076-0A3D-4196-A9B7-C11AD4D6F5D4}" presName="nodeTx" presStyleLbl="node1" presStyleIdx="2" presStyleCnt="3">
        <dgm:presLayoutVars>
          <dgm:bulletEnabled val="1"/>
        </dgm:presLayoutVars>
      </dgm:prSet>
      <dgm:spPr/>
    </dgm:pt>
    <dgm:pt modelId="{547E5D3E-7E8F-4907-ACA8-40B0E6AA7938}" type="pres">
      <dgm:prSet presAssocID="{FB1EF076-0A3D-4196-A9B7-C11AD4D6F5D4}" presName="invisiNode" presStyleLbl="node1" presStyleIdx="2" presStyleCnt="3"/>
      <dgm:spPr/>
    </dgm:pt>
    <dgm:pt modelId="{41940DE1-E93E-42B8-8A9B-78D301C7CDFF}" type="pres">
      <dgm:prSet presAssocID="{FB1EF076-0A3D-4196-A9B7-C11AD4D6F5D4}"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Lst>
  <dgm:cxnLst>
    <dgm:cxn modelId="{A0E12E04-2D66-4866-B3F8-D300568273FE}" type="presOf" srcId="{CB846B9F-37EE-48CD-BCF7-D8B26C26BF12}" destId="{3C1E0533-CC0F-4EB5-A8E2-2621E652599E}" srcOrd="1" destOrd="0" presId="urn:microsoft.com/office/officeart/2005/8/layout/hList7"/>
    <dgm:cxn modelId="{ABD9480A-2813-42B2-A896-4F95E462ECDD}" type="presOf" srcId="{2D3D27CB-D884-4C39-A8C6-B186C2D88E60}" destId="{7BA46455-5A3F-499C-9447-C01C6FC3389D}" srcOrd="0" destOrd="0" presId="urn:microsoft.com/office/officeart/2005/8/layout/hList7"/>
    <dgm:cxn modelId="{446AE40D-154B-458C-967B-FE713269541C}" type="presOf" srcId="{FB1EF076-0A3D-4196-A9B7-C11AD4D6F5D4}" destId="{53ACBE45-4946-4943-B4E4-A8AAF1DB8F62}" srcOrd="0" destOrd="0" presId="urn:microsoft.com/office/officeart/2005/8/layout/hList7"/>
    <dgm:cxn modelId="{0C7E9A78-DDEC-45CE-8934-9F8D268C47AC}" type="presOf" srcId="{CB846B9F-37EE-48CD-BCF7-D8B26C26BF12}" destId="{C7C1E368-2E10-4891-B834-E12D51A3931F}" srcOrd="0" destOrd="0" presId="urn:microsoft.com/office/officeart/2005/8/layout/hList7"/>
    <dgm:cxn modelId="{3D870E7D-2B8D-45F2-A9CB-EA237D28F7DD}" srcId="{2D3D27CB-D884-4C39-A8C6-B186C2D88E60}" destId="{FB1EF076-0A3D-4196-A9B7-C11AD4D6F5D4}" srcOrd="2" destOrd="0" parTransId="{3F46A44D-ABAB-4C5D-A6C8-4B8DAEE79495}" sibTransId="{B48BDAF9-C412-4D43-95D2-33BBBAF90C3A}"/>
    <dgm:cxn modelId="{D7D0497E-0C17-4610-A97B-487D56B6597D}" type="presOf" srcId="{FB1EF076-0A3D-4196-A9B7-C11AD4D6F5D4}" destId="{E01F258B-BFFE-42A6-9D94-CA88B10E69CA}" srcOrd="1" destOrd="0" presId="urn:microsoft.com/office/officeart/2005/8/layout/hList7"/>
    <dgm:cxn modelId="{F25D8F89-FD12-4343-88E8-EC61296051B1}" srcId="{2D3D27CB-D884-4C39-A8C6-B186C2D88E60}" destId="{CB846B9F-37EE-48CD-BCF7-D8B26C26BF12}" srcOrd="1" destOrd="0" parTransId="{37200662-085F-45F0-9F75-22E5AAAF0B2E}" sibTransId="{956AE31C-83EF-4E43-9ACC-E45EED7008B3}"/>
    <dgm:cxn modelId="{BB524AA5-7624-490A-9332-B7CB5C379752}" type="presOf" srcId="{4587D89C-5376-4845-A173-5F4AF98402E0}" destId="{47D6A908-6985-4387-9E9A-1599F804C186}" srcOrd="1" destOrd="0" presId="urn:microsoft.com/office/officeart/2005/8/layout/hList7"/>
    <dgm:cxn modelId="{6D1ABCAB-0374-438B-AEF8-411E1E3850C7}" srcId="{2D3D27CB-D884-4C39-A8C6-B186C2D88E60}" destId="{4587D89C-5376-4845-A173-5F4AF98402E0}" srcOrd="0" destOrd="0" parTransId="{7D7537E9-B252-43D2-B881-4958A24626CE}" sibTransId="{9D04064F-C8E6-4163-9AE6-0BD51443B8A5}"/>
    <dgm:cxn modelId="{BDB4FEB8-861D-4F9D-A55C-B2FDBD51A22E}" type="presOf" srcId="{4587D89C-5376-4845-A173-5F4AF98402E0}" destId="{54BD5373-06B0-4E75-B2DE-D51864E3014E}" srcOrd="0" destOrd="0" presId="urn:microsoft.com/office/officeart/2005/8/layout/hList7"/>
    <dgm:cxn modelId="{C4E014C9-A20A-4276-9C3C-B5D4C9E044D5}" type="presOf" srcId="{956AE31C-83EF-4E43-9ACC-E45EED7008B3}" destId="{7029838B-5661-4543-BC55-BBB409753E88}" srcOrd="0" destOrd="0" presId="urn:microsoft.com/office/officeart/2005/8/layout/hList7"/>
    <dgm:cxn modelId="{65D351FB-EC54-4F67-B4FD-891F2E4CE18A}" type="presOf" srcId="{9D04064F-C8E6-4163-9AE6-0BD51443B8A5}" destId="{0256D499-63BC-48B1-999B-57CC3D9EDF4F}" srcOrd="0" destOrd="0" presId="urn:microsoft.com/office/officeart/2005/8/layout/hList7"/>
    <dgm:cxn modelId="{48C21813-E019-492C-9EC9-4C998DFDA2A5}" type="presParOf" srcId="{7BA46455-5A3F-499C-9447-C01C6FC3389D}" destId="{47491135-FC8A-43A3-A6AE-4E6F852C4AF3}" srcOrd="0" destOrd="0" presId="urn:microsoft.com/office/officeart/2005/8/layout/hList7"/>
    <dgm:cxn modelId="{30115B0F-8560-4E6D-9B60-A17201FAEEFD}" type="presParOf" srcId="{7BA46455-5A3F-499C-9447-C01C6FC3389D}" destId="{A5A2A52F-E746-485E-A985-A2CEE98FB2CA}" srcOrd="1" destOrd="0" presId="urn:microsoft.com/office/officeart/2005/8/layout/hList7"/>
    <dgm:cxn modelId="{9CC1D3CE-62E6-47DA-ABCD-117707467911}" type="presParOf" srcId="{A5A2A52F-E746-485E-A985-A2CEE98FB2CA}" destId="{C275BEF2-0545-4D4C-8328-1AD48932B902}" srcOrd="0" destOrd="0" presId="urn:microsoft.com/office/officeart/2005/8/layout/hList7"/>
    <dgm:cxn modelId="{BFF0B1ED-407D-46CC-B2CD-C7F9485EAFF3}" type="presParOf" srcId="{C275BEF2-0545-4D4C-8328-1AD48932B902}" destId="{54BD5373-06B0-4E75-B2DE-D51864E3014E}" srcOrd="0" destOrd="0" presId="urn:microsoft.com/office/officeart/2005/8/layout/hList7"/>
    <dgm:cxn modelId="{E78575B3-B69B-41E7-87DE-071F2F7BC981}" type="presParOf" srcId="{C275BEF2-0545-4D4C-8328-1AD48932B902}" destId="{47D6A908-6985-4387-9E9A-1599F804C186}" srcOrd="1" destOrd="0" presId="urn:microsoft.com/office/officeart/2005/8/layout/hList7"/>
    <dgm:cxn modelId="{8FB87261-7697-4250-96E6-F1B79B618A46}" type="presParOf" srcId="{C275BEF2-0545-4D4C-8328-1AD48932B902}" destId="{80E95861-58E2-43D1-8D83-E9CDDF4888B9}" srcOrd="2" destOrd="0" presId="urn:microsoft.com/office/officeart/2005/8/layout/hList7"/>
    <dgm:cxn modelId="{26D5E192-CA11-4181-8513-E8B36F9C86DC}" type="presParOf" srcId="{C275BEF2-0545-4D4C-8328-1AD48932B902}" destId="{C1B55845-CF19-46D6-9938-3BFA093C774A}" srcOrd="3" destOrd="0" presId="urn:microsoft.com/office/officeart/2005/8/layout/hList7"/>
    <dgm:cxn modelId="{C39FDAF2-6D56-455D-88EA-75F75E3981DB}" type="presParOf" srcId="{A5A2A52F-E746-485E-A985-A2CEE98FB2CA}" destId="{0256D499-63BC-48B1-999B-57CC3D9EDF4F}" srcOrd="1" destOrd="0" presId="urn:microsoft.com/office/officeart/2005/8/layout/hList7"/>
    <dgm:cxn modelId="{3713F54D-F164-47EA-BA22-328C240DE848}" type="presParOf" srcId="{A5A2A52F-E746-485E-A985-A2CEE98FB2CA}" destId="{453FADB9-F6DB-42E6-84D6-C806D619AEA9}" srcOrd="2" destOrd="0" presId="urn:microsoft.com/office/officeart/2005/8/layout/hList7"/>
    <dgm:cxn modelId="{E326CFFD-7B14-445D-A387-BBC1AA125867}" type="presParOf" srcId="{453FADB9-F6DB-42E6-84D6-C806D619AEA9}" destId="{C7C1E368-2E10-4891-B834-E12D51A3931F}" srcOrd="0" destOrd="0" presId="urn:microsoft.com/office/officeart/2005/8/layout/hList7"/>
    <dgm:cxn modelId="{5B49D14E-3919-4DD3-9246-2B2FE7D17132}" type="presParOf" srcId="{453FADB9-F6DB-42E6-84D6-C806D619AEA9}" destId="{3C1E0533-CC0F-4EB5-A8E2-2621E652599E}" srcOrd="1" destOrd="0" presId="urn:microsoft.com/office/officeart/2005/8/layout/hList7"/>
    <dgm:cxn modelId="{8A2784C8-96DF-404A-B765-FCDB421CDC86}" type="presParOf" srcId="{453FADB9-F6DB-42E6-84D6-C806D619AEA9}" destId="{0DDDF091-0FC3-4ECC-8E25-D5518B28F45D}" srcOrd="2" destOrd="0" presId="urn:microsoft.com/office/officeart/2005/8/layout/hList7"/>
    <dgm:cxn modelId="{A05D155B-FB97-480C-8F88-FDCAA324B36C}" type="presParOf" srcId="{453FADB9-F6DB-42E6-84D6-C806D619AEA9}" destId="{B2AE8DA2-4422-4287-A60C-D25C85F4047C}" srcOrd="3" destOrd="0" presId="urn:microsoft.com/office/officeart/2005/8/layout/hList7"/>
    <dgm:cxn modelId="{7A1C390B-D7B7-4B39-9293-FAC8534F40B5}" type="presParOf" srcId="{A5A2A52F-E746-485E-A985-A2CEE98FB2CA}" destId="{7029838B-5661-4543-BC55-BBB409753E88}" srcOrd="3" destOrd="0" presId="urn:microsoft.com/office/officeart/2005/8/layout/hList7"/>
    <dgm:cxn modelId="{0C87BFC9-EA65-4BC4-8B45-09DE752784B0}" type="presParOf" srcId="{A5A2A52F-E746-485E-A985-A2CEE98FB2CA}" destId="{BB5D33C6-2C61-4F11-9FD5-4DB458FEE7A7}" srcOrd="4" destOrd="0" presId="urn:microsoft.com/office/officeart/2005/8/layout/hList7"/>
    <dgm:cxn modelId="{5F722E6A-DCCD-4D8E-82D9-85D05CF19620}" type="presParOf" srcId="{BB5D33C6-2C61-4F11-9FD5-4DB458FEE7A7}" destId="{53ACBE45-4946-4943-B4E4-A8AAF1DB8F62}" srcOrd="0" destOrd="0" presId="urn:microsoft.com/office/officeart/2005/8/layout/hList7"/>
    <dgm:cxn modelId="{D007C05C-650C-445F-87D1-CF550F385311}" type="presParOf" srcId="{BB5D33C6-2C61-4F11-9FD5-4DB458FEE7A7}" destId="{E01F258B-BFFE-42A6-9D94-CA88B10E69CA}" srcOrd="1" destOrd="0" presId="urn:microsoft.com/office/officeart/2005/8/layout/hList7"/>
    <dgm:cxn modelId="{31B648D9-00B6-47F5-91F7-8E8BBC8CCDB6}" type="presParOf" srcId="{BB5D33C6-2C61-4F11-9FD5-4DB458FEE7A7}" destId="{547E5D3E-7E8F-4907-ACA8-40B0E6AA7938}" srcOrd="2" destOrd="0" presId="urn:microsoft.com/office/officeart/2005/8/layout/hList7"/>
    <dgm:cxn modelId="{120BADEA-E72C-4281-8A12-30BD1E0BDC39}" type="presParOf" srcId="{BB5D33C6-2C61-4F11-9FD5-4DB458FEE7A7}" destId="{41940DE1-E93E-42B8-8A9B-78D301C7CDF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D27CB-D884-4C39-A8C6-B186C2D88E60}" type="doc">
      <dgm:prSet loTypeId="urn:microsoft.com/office/officeart/2005/8/layout/hList7" loCatId="list" qsTypeId="urn:microsoft.com/office/officeart/2005/8/quickstyle/simple1" qsCatId="simple" csTypeId="urn:microsoft.com/office/officeart/2005/8/colors/accent1_2" csCatId="accent1" phldr="1"/>
      <dgm:spPr/>
    </dgm:pt>
    <dgm:pt modelId="{4587D89C-5376-4845-A173-5F4AF98402E0}">
      <dgm:prSet phldrT="[Texto]" custT="1"/>
      <dgm:spPr>
        <a:solidFill>
          <a:schemeClr val="bg1">
            <a:lumMod val="75000"/>
          </a:schemeClr>
        </a:solidFill>
      </dgm:spPr>
      <dgm:t>
        <a:bodyPr/>
        <a:lstStyle/>
        <a:p>
          <a:r>
            <a:rPr lang="es-AR" sz="1400" dirty="0"/>
            <a:t>LAVADO DE ACTIVOS</a:t>
          </a:r>
        </a:p>
      </dgm:t>
    </dgm:pt>
    <dgm:pt modelId="{7D7537E9-B252-43D2-B881-4958A24626CE}" type="parTrans" cxnId="{6D1ABCAB-0374-438B-AEF8-411E1E3850C7}">
      <dgm:prSet/>
      <dgm:spPr/>
      <dgm:t>
        <a:bodyPr/>
        <a:lstStyle/>
        <a:p>
          <a:endParaRPr lang="es-AR"/>
        </a:p>
      </dgm:t>
    </dgm:pt>
    <dgm:pt modelId="{9D04064F-C8E6-4163-9AE6-0BD51443B8A5}" type="sibTrans" cxnId="{6D1ABCAB-0374-438B-AEF8-411E1E3850C7}">
      <dgm:prSet/>
      <dgm:spPr/>
      <dgm:t>
        <a:bodyPr/>
        <a:lstStyle/>
        <a:p>
          <a:endParaRPr lang="es-AR"/>
        </a:p>
      </dgm:t>
    </dgm:pt>
    <dgm:pt modelId="{CB846B9F-37EE-48CD-BCF7-D8B26C26BF12}">
      <dgm:prSet phldrT="[Texto]" custT="1"/>
      <dgm:spPr>
        <a:solidFill>
          <a:schemeClr val="bg1">
            <a:lumMod val="75000"/>
          </a:schemeClr>
        </a:solidFill>
      </dgm:spPr>
      <dgm:t>
        <a:bodyPr/>
        <a:lstStyle/>
        <a:p>
          <a:r>
            <a:rPr lang="es-AR" sz="1400" dirty="0"/>
            <a:t>FINANCIAMIENTO TERRORISMO</a:t>
          </a:r>
        </a:p>
      </dgm:t>
    </dgm:pt>
    <dgm:pt modelId="{37200662-085F-45F0-9F75-22E5AAAF0B2E}" type="parTrans" cxnId="{F25D8F89-FD12-4343-88E8-EC61296051B1}">
      <dgm:prSet/>
      <dgm:spPr/>
      <dgm:t>
        <a:bodyPr/>
        <a:lstStyle/>
        <a:p>
          <a:endParaRPr lang="es-AR"/>
        </a:p>
      </dgm:t>
    </dgm:pt>
    <dgm:pt modelId="{956AE31C-83EF-4E43-9ACC-E45EED7008B3}" type="sibTrans" cxnId="{F25D8F89-FD12-4343-88E8-EC61296051B1}">
      <dgm:prSet/>
      <dgm:spPr/>
      <dgm:t>
        <a:bodyPr/>
        <a:lstStyle/>
        <a:p>
          <a:endParaRPr lang="es-AR"/>
        </a:p>
      </dgm:t>
    </dgm:pt>
    <dgm:pt modelId="{FB1EF076-0A3D-4196-A9B7-C11AD4D6F5D4}">
      <dgm:prSet phldrT="[Texto]" custT="1"/>
      <dgm:spPr>
        <a:solidFill>
          <a:schemeClr val="bg1">
            <a:lumMod val="75000"/>
          </a:schemeClr>
        </a:solidFill>
      </dgm:spPr>
      <dgm:t>
        <a:bodyPr/>
        <a:lstStyle/>
        <a:p>
          <a:r>
            <a:rPr lang="es-AR" sz="1400" dirty="0"/>
            <a:t>FINANCIAMIENTO PROLIFERACIÓN ARMAS DESTRUCCIÓN MASIVA</a:t>
          </a:r>
        </a:p>
      </dgm:t>
    </dgm:pt>
    <dgm:pt modelId="{3F46A44D-ABAB-4C5D-A6C8-4B8DAEE79495}" type="parTrans" cxnId="{3D870E7D-2B8D-45F2-A9CB-EA237D28F7DD}">
      <dgm:prSet/>
      <dgm:spPr/>
      <dgm:t>
        <a:bodyPr/>
        <a:lstStyle/>
        <a:p>
          <a:endParaRPr lang="es-AR"/>
        </a:p>
      </dgm:t>
    </dgm:pt>
    <dgm:pt modelId="{B48BDAF9-C412-4D43-95D2-33BBBAF90C3A}" type="sibTrans" cxnId="{3D870E7D-2B8D-45F2-A9CB-EA237D28F7DD}">
      <dgm:prSet/>
      <dgm:spPr/>
      <dgm:t>
        <a:bodyPr/>
        <a:lstStyle/>
        <a:p>
          <a:endParaRPr lang="es-AR"/>
        </a:p>
      </dgm:t>
    </dgm:pt>
    <dgm:pt modelId="{7BA46455-5A3F-499C-9447-C01C6FC3389D}" type="pres">
      <dgm:prSet presAssocID="{2D3D27CB-D884-4C39-A8C6-B186C2D88E60}" presName="Name0" presStyleCnt="0">
        <dgm:presLayoutVars>
          <dgm:dir/>
          <dgm:resizeHandles val="exact"/>
        </dgm:presLayoutVars>
      </dgm:prSet>
      <dgm:spPr/>
    </dgm:pt>
    <dgm:pt modelId="{47491135-FC8A-43A3-A6AE-4E6F852C4AF3}" type="pres">
      <dgm:prSet presAssocID="{2D3D27CB-D884-4C39-A8C6-B186C2D88E60}" presName="fgShape" presStyleLbl="fgShp" presStyleIdx="0" presStyleCnt="1"/>
      <dgm:spPr>
        <a:solidFill>
          <a:schemeClr val="accent5">
            <a:lumMod val="60000"/>
            <a:lumOff val="40000"/>
          </a:schemeClr>
        </a:solidFill>
      </dgm:spPr>
    </dgm:pt>
    <dgm:pt modelId="{A5A2A52F-E746-485E-A985-A2CEE98FB2CA}" type="pres">
      <dgm:prSet presAssocID="{2D3D27CB-D884-4C39-A8C6-B186C2D88E60}" presName="linComp" presStyleCnt="0"/>
      <dgm:spPr/>
    </dgm:pt>
    <dgm:pt modelId="{C275BEF2-0545-4D4C-8328-1AD48932B902}" type="pres">
      <dgm:prSet presAssocID="{4587D89C-5376-4845-A173-5F4AF98402E0}" presName="compNode" presStyleCnt="0"/>
      <dgm:spPr/>
    </dgm:pt>
    <dgm:pt modelId="{54BD5373-06B0-4E75-B2DE-D51864E3014E}" type="pres">
      <dgm:prSet presAssocID="{4587D89C-5376-4845-A173-5F4AF98402E0}" presName="bkgdShape" presStyleLbl="node1" presStyleIdx="0" presStyleCnt="3"/>
      <dgm:spPr/>
    </dgm:pt>
    <dgm:pt modelId="{47D6A908-6985-4387-9E9A-1599F804C186}" type="pres">
      <dgm:prSet presAssocID="{4587D89C-5376-4845-A173-5F4AF98402E0}" presName="nodeTx" presStyleLbl="node1" presStyleIdx="0" presStyleCnt="3">
        <dgm:presLayoutVars>
          <dgm:bulletEnabled val="1"/>
        </dgm:presLayoutVars>
      </dgm:prSet>
      <dgm:spPr/>
    </dgm:pt>
    <dgm:pt modelId="{80E95861-58E2-43D1-8D83-E9CDDF4888B9}" type="pres">
      <dgm:prSet presAssocID="{4587D89C-5376-4845-A173-5F4AF98402E0}" presName="invisiNode" presStyleLbl="node1" presStyleIdx="0" presStyleCnt="3"/>
      <dgm:spPr/>
    </dgm:pt>
    <dgm:pt modelId="{C1B55845-CF19-46D6-9938-3BFA093C774A}" type="pres">
      <dgm:prSet presAssocID="{4587D89C-5376-4845-A173-5F4AF98402E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0256D499-63BC-48B1-999B-57CC3D9EDF4F}" type="pres">
      <dgm:prSet presAssocID="{9D04064F-C8E6-4163-9AE6-0BD51443B8A5}" presName="sibTrans" presStyleLbl="sibTrans2D1" presStyleIdx="0" presStyleCnt="0"/>
      <dgm:spPr/>
    </dgm:pt>
    <dgm:pt modelId="{453FADB9-F6DB-42E6-84D6-C806D619AEA9}" type="pres">
      <dgm:prSet presAssocID="{CB846B9F-37EE-48CD-BCF7-D8B26C26BF12}" presName="compNode" presStyleCnt="0"/>
      <dgm:spPr/>
    </dgm:pt>
    <dgm:pt modelId="{C7C1E368-2E10-4891-B834-E12D51A3931F}" type="pres">
      <dgm:prSet presAssocID="{CB846B9F-37EE-48CD-BCF7-D8B26C26BF12}" presName="bkgdShape" presStyleLbl="node1" presStyleIdx="1" presStyleCnt="3"/>
      <dgm:spPr/>
    </dgm:pt>
    <dgm:pt modelId="{3C1E0533-CC0F-4EB5-A8E2-2621E652599E}" type="pres">
      <dgm:prSet presAssocID="{CB846B9F-37EE-48CD-BCF7-D8B26C26BF12}" presName="nodeTx" presStyleLbl="node1" presStyleIdx="1" presStyleCnt="3">
        <dgm:presLayoutVars>
          <dgm:bulletEnabled val="1"/>
        </dgm:presLayoutVars>
      </dgm:prSet>
      <dgm:spPr/>
    </dgm:pt>
    <dgm:pt modelId="{0DDDF091-0FC3-4ECC-8E25-D5518B28F45D}" type="pres">
      <dgm:prSet presAssocID="{CB846B9F-37EE-48CD-BCF7-D8B26C26BF12}" presName="invisiNode" presStyleLbl="node1" presStyleIdx="1" presStyleCnt="3"/>
      <dgm:spPr/>
    </dgm:pt>
    <dgm:pt modelId="{B2AE8DA2-4422-4287-A60C-D25C85F4047C}" type="pres">
      <dgm:prSet presAssocID="{CB846B9F-37EE-48CD-BCF7-D8B26C26BF1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dgm:spPr>
    </dgm:pt>
    <dgm:pt modelId="{7029838B-5661-4543-BC55-BBB409753E88}" type="pres">
      <dgm:prSet presAssocID="{956AE31C-83EF-4E43-9ACC-E45EED7008B3}" presName="sibTrans" presStyleLbl="sibTrans2D1" presStyleIdx="0" presStyleCnt="0"/>
      <dgm:spPr/>
    </dgm:pt>
    <dgm:pt modelId="{BB5D33C6-2C61-4F11-9FD5-4DB458FEE7A7}" type="pres">
      <dgm:prSet presAssocID="{FB1EF076-0A3D-4196-A9B7-C11AD4D6F5D4}" presName="compNode" presStyleCnt="0"/>
      <dgm:spPr/>
    </dgm:pt>
    <dgm:pt modelId="{53ACBE45-4946-4943-B4E4-A8AAF1DB8F62}" type="pres">
      <dgm:prSet presAssocID="{FB1EF076-0A3D-4196-A9B7-C11AD4D6F5D4}" presName="bkgdShape" presStyleLbl="node1" presStyleIdx="2" presStyleCnt="3"/>
      <dgm:spPr/>
    </dgm:pt>
    <dgm:pt modelId="{E01F258B-BFFE-42A6-9D94-CA88B10E69CA}" type="pres">
      <dgm:prSet presAssocID="{FB1EF076-0A3D-4196-A9B7-C11AD4D6F5D4}" presName="nodeTx" presStyleLbl="node1" presStyleIdx="2" presStyleCnt="3">
        <dgm:presLayoutVars>
          <dgm:bulletEnabled val="1"/>
        </dgm:presLayoutVars>
      </dgm:prSet>
      <dgm:spPr/>
    </dgm:pt>
    <dgm:pt modelId="{547E5D3E-7E8F-4907-ACA8-40B0E6AA7938}" type="pres">
      <dgm:prSet presAssocID="{FB1EF076-0A3D-4196-A9B7-C11AD4D6F5D4}" presName="invisiNode" presStyleLbl="node1" presStyleIdx="2" presStyleCnt="3"/>
      <dgm:spPr/>
    </dgm:pt>
    <dgm:pt modelId="{41940DE1-E93E-42B8-8A9B-78D301C7CDFF}" type="pres">
      <dgm:prSet presAssocID="{FB1EF076-0A3D-4196-A9B7-C11AD4D6F5D4}"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Lst>
  <dgm:cxnLst>
    <dgm:cxn modelId="{A0E12E04-2D66-4866-B3F8-D300568273FE}" type="presOf" srcId="{CB846B9F-37EE-48CD-BCF7-D8B26C26BF12}" destId="{3C1E0533-CC0F-4EB5-A8E2-2621E652599E}" srcOrd="1" destOrd="0" presId="urn:microsoft.com/office/officeart/2005/8/layout/hList7"/>
    <dgm:cxn modelId="{ABD9480A-2813-42B2-A896-4F95E462ECDD}" type="presOf" srcId="{2D3D27CB-D884-4C39-A8C6-B186C2D88E60}" destId="{7BA46455-5A3F-499C-9447-C01C6FC3389D}" srcOrd="0" destOrd="0" presId="urn:microsoft.com/office/officeart/2005/8/layout/hList7"/>
    <dgm:cxn modelId="{446AE40D-154B-458C-967B-FE713269541C}" type="presOf" srcId="{FB1EF076-0A3D-4196-A9B7-C11AD4D6F5D4}" destId="{53ACBE45-4946-4943-B4E4-A8AAF1DB8F62}" srcOrd="0" destOrd="0" presId="urn:microsoft.com/office/officeart/2005/8/layout/hList7"/>
    <dgm:cxn modelId="{0C7E9A78-DDEC-45CE-8934-9F8D268C47AC}" type="presOf" srcId="{CB846B9F-37EE-48CD-BCF7-D8B26C26BF12}" destId="{C7C1E368-2E10-4891-B834-E12D51A3931F}" srcOrd="0" destOrd="0" presId="urn:microsoft.com/office/officeart/2005/8/layout/hList7"/>
    <dgm:cxn modelId="{3D870E7D-2B8D-45F2-A9CB-EA237D28F7DD}" srcId="{2D3D27CB-D884-4C39-A8C6-B186C2D88E60}" destId="{FB1EF076-0A3D-4196-A9B7-C11AD4D6F5D4}" srcOrd="2" destOrd="0" parTransId="{3F46A44D-ABAB-4C5D-A6C8-4B8DAEE79495}" sibTransId="{B48BDAF9-C412-4D43-95D2-33BBBAF90C3A}"/>
    <dgm:cxn modelId="{D7D0497E-0C17-4610-A97B-487D56B6597D}" type="presOf" srcId="{FB1EF076-0A3D-4196-A9B7-C11AD4D6F5D4}" destId="{E01F258B-BFFE-42A6-9D94-CA88B10E69CA}" srcOrd="1" destOrd="0" presId="urn:microsoft.com/office/officeart/2005/8/layout/hList7"/>
    <dgm:cxn modelId="{F25D8F89-FD12-4343-88E8-EC61296051B1}" srcId="{2D3D27CB-D884-4C39-A8C6-B186C2D88E60}" destId="{CB846B9F-37EE-48CD-BCF7-D8B26C26BF12}" srcOrd="1" destOrd="0" parTransId="{37200662-085F-45F0-9F75-22E5AAAF0B2E}" sibTransId="{956AE31C-83EF-4E43-9ACC-E45EED7008B3}"/>
    <dgm:cxn modelId="{BB524AA5-7624-490A-9332-B7CB5C379752}" type="presOf" srcId="{4587D89C-5376-4845-A173-5F4AF98402E0}" destId="{47D6A908-6985-4387-9E9A-1599F804C186}" srcOrd="1" destOrd="0" presId="urn:microsoft.com/office/officeart/2005/8/layout/hList7"/>
    <dgm:cxn modelId="{6D1ABCAB-0374-438B-AEF8-411E1E3850C7}" srcId="{2D3D27CB-D884-4C39-A8C6-B186C2D88E60}" destId="{4587D89C-5376-4845-A173-5F4AF98402E0}" srcOrd="0" destOrd="0" parTransId="{7D7537E9-B252-43D2-B881-4958A24626CE}" sibTransId="{9D04064F-C8E6-4163-9AE6-0BD51443B8A5}"/>
    <dgm:cxn modelId="{BDB4FEB8-861D-4F9D-A55C-B2FDBD51A22E}" type="presOf" srcId="{4587D89C-5376-4845-A173-5F4AF98402E0}" destId="{54BD5373-06B0-4E75-B2DE-D51864E3014E}" srcOrd="0" destOrd="0" presId="urn:microsoft.com/office/officeart/2005/8/layout/hList7"/>
    <dgm:cxn modelId="{C4E014C9-A20A-4276-9C3C-B5D4C9E044D5}" type="presOf" srcId="{956AE31C-83EF-4E43-9ACC-E45EED7008B3}" destId="{7029838B-5661-4543-BC55-BBB409753E88}" srcOrd="0" destOrd="0" presId="urn:microsoft.com/office/officeart/2005/8/layout/hList7"/>
    <dgm:cxn modelId="{65D351FB-EC54-4F67-B4FD-891F2E4CE18A}" type="presOf" srcId="{9D04064F-C8E6-4163-9AE6-0BD51443B8A5}" destId="{0256D499-63BC-48B1-999B-57CC3D9EDF4F}" srcOrd="0" destOrd="0" presId="urn:microsoft.com/office/officeart/2005/8/layout/hList7"/>
    <dgm:cxn modelId="{48C21813-E019-492C-9EC9-4C998DFDA2A5}" type="presParOf" srcId="{7BA46455-5A3F-499C-9447-C01C6FC3389D}" destId="{47491135-FC8A-43A3-A6AE-4E6F852C4AF3}" srcOrd="0" destOrd="0" presId="urn:microsoft.com/office/officeart/2005/8/layout/hList7"/>
    <dgm:cxn modelId="{30115B0F-8560-4E6D-9B60-A17201FAEEFD}" type="presParOf" srcId="{7BA46455-5A3F-499C-9447-C01C6FC3389D}" destId="{A5A2A52F-E746-485E-A985-A2CEE98FB2CA}" srcOrd="1" destOrd="0" presId="urn:microsoft.com/office/officeart/2005/8/layout/hList7"/>
    <dgm:cxn modelId="{9CC1D3CE-62E6-47DA-ABCD-117707467911}" type="presParOf" srcId="{A5A2A52F-E746-485E-A985-A2CEE98FB2CA}" destId="{C275BEF2-0545-4D4C-8328-1AD48932B902}" srcOrd="0" destOrd="0" presId="urn:microsoft.com/office/officeart/2005/8/layout/hList7"/>
    <dgm:cxn modelId="{BFF0B1ED-407D-46CC-B2CD-C7F9485EAFF3}" type="presParOf" srcId="{C275BEF2-0545-4D4C-8328-1AD48932B902}" destId="{54BD5373-06B0-4E75-B2DE-D51864E3014E}" srcOrd="0" destOrd="0" presId="urn:microsoft.com/office/officeart/2005/8/layout/hList7"/>
    <dgm:cxn modelId="{E78575B3-B69B-41E7-87DE-071F2F7BC981}" type="presParOf" srcId="{C275BEF2-0545-4D4C-8328-1AD48932B902}" destId="{47D6A908-6985-4387-9E9A-1599F804C186}" srcOrd="1" destOrd="0" presId="urn:microsoft.com/office/officeart/2005/8/layout/hList7"/>
    <dgm:cxn modelId="{8FB87261-7697-4250-96E6-F1B79B618A46}" type="presParOf" srcId="{C275BEF2-0545-4D4C-8328-1AD48932B902}" destId="{80E95861-58E2-43D1-8D83-E9CDDF4888B9}" srcOrd="2" destOrd="0" presId="urn:microsoft.com/office/officeart/2005/8/layout/hList7"/>
    <dgm:cxn modelId="{26D5E192-CA11-4181-8513-E8B36F9C86DC}" type="presParOf" srcId="{C275BEF2-0545-4D4C-8328-1AD48932B902}" destId="{C1B55845-CF19-46D6-9938-3BFA093C774A}" srcOrd="3" destOrd="0" presId="urn:microsoft.com/office/officeart/2005/8/layout/hList7"/>
    <dgm:cxn modelId="{C39FDAF2-6D56-455D-88EA-75F75E3981DB}" type="presParOf" srcId="{A5A2A52F-E746-485E-A985-A2CEE98FB2CA}" destId="{0256D499-63BC-48B1-999B-57CC3D9EDF4F}" srcOrd="1" destOrd="0" presId="urn:microsoft.com/office/officeart/2005/8/layout/hList7"/>
    <dgm:cxn modelId="{3713F54D-F164-47EA-BA22-328C240DE848}" type="presParOf" srcId="{A5A2A52F-E746-485E-A985-A2CEE98FB2CA}" destId="{453FADB9-F6DB-42E6-84D6-C806D619AEA9}" srcOrd="2" destOrd="0" presId="urn:microsoft.com/office/officeart/2005/8/layout/hList7"/>
    <dgm:cxn modelId="{E326CFFD-7B14-445D-A387-BBC1AA125867}" type="presParOf" srcId="{453FADB9-F6DB-42E6-84D6-C806D619AEA9}" destId="{C7C1E368-2E10-4891-B834-E12D51A3931F}" srcOrd="0" destOrd="0" presId="urn:microsoft.com/office/officeart/2005/8/layout/hList7"/>
    <dgm:cxn modelId="{5B49D14E-3919-4DD3-9246-2B2FE7D17132}" type="presParOf" srcId="{453FADB9-F6DB-42E6-84D6-C806D619AEA9}" destId="{3C1E0533-CC0F-4EB5-A8E2-2621E652599E}" srcOrd="1" destOrd="0" presId="urn:microsoft.com/office/officeart/2005/8/layout/hList7"/>
    <dgm:cxn modelId="{8A2784C8-96DF-404A-B765-FCDB421CDC86}" type="presParOf" srcId="{453FADB9-F6DB-42E6-84D6-C806D619AEA9}" destId="{0DDDF091-0FC3-4ECC-8E25-D5518B28F45D}" srcOrd="2" destOrd="0" presId="urn:microsoft.com/office/officeart/2005/8/layout/hList7"/>
    <dgm:cxn modelId="{A05D155B-FB97-480C-8F88-FDCAA324B36C}" type="presParOf" srcId="{453FADB9-F6DB-42E6-84D6-C806D619AEA9}" destId="{B2AE8DA2-4422-4287-A60C-D25C85F4047C}" srcOrd="3" destOrd="0" presId="urn:microsoft.com/office/officeart/2005/8/layout/hList7"/>
    <dgm:cxn modelId="{7A1C390B-D7B7-4B39-9293-FAC8534F40B5}" type="presParOf" srcId="{A5A2A52F-E746-485E-A985-A2CEE98FB2CA}" destId="{7029838B-5661-4543-BC55-BBB409753E88}" srcOrd="3" destOrd="0" presId="urn:microsoft.com/office/officeart/2005/8/layout/hList7"/>
    <dgm:cxn modelId="{0C87BFC9-EA65-4BC4-8B45-09DE752784B0}" type="presParOf" srcId="{A5A2A52F-E746-485E-A985-A2CEE98FB2CA}" destId="{BB5D33C6-2C61-4F11-9FD5-4DB458FEE7A7}" srcOrd="4" destOrd="0" presId="urn:microsoft.com/office/officeart/2005/8/layout/hList7"/>
    <dgm:cxn modelId="{5F722E6A-DCCD-4D8E-82D9-85D05CF19620}" type="presParOf" srcId="{BB5D33C6-2C61-4F11-9FD5-4DB458FEE7A7}" destId="{53ACBE45-4946-4943-B4E4-A8AAF1DB8F62}" srcOrd="0" destOrd="0" presId="urn:microsoft.com/office/officeart/2005/8/layout/hList7"/>
    <dgm:cxn modelId="{D007C05C-650C-445F-87D1-CF550F385311}" type="presParOf" srcId="{BB5D33C6-2C61-4F11-9FD5-4DB458FEE7A7}" destId="{E01F258B-BFFE-42A6-9D94-CA88B10E69CA}" srcOrd="1" destOrd="0" presId="urn:microsoft.com/office/officeart/2005/8/layout/hList7"/>
    <dgm:cxn modelId="{31B648D9-00B6-47F5-91F7-8E8BBC8CCDB6}" type="presParOf" srcId="{BB5D33C6-2C61-4F11-9FD5-4DB458FEE7A7}" destId="{547E5D3E-7E8F-4907-ACA8-40B0E6AA7938}" srcOrd="2" destOrd="0" presId="urn:microsoft.com/office/officeart/2005/8/layout/hList7"/>
    <dgm:cxn modelId="{120BADEA-E72C-4281-8A12-30BD1E0BDC39}" type="presParOf" srcId="{BB5D33C6-2C61-4F11-9FD5-4DB458FEE7A7}" destId="{41940DE1-E93E-42B8-8A9B-78D301C7CDF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8B9D9A-02CB-45B4-850B-523F89F0008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03FE1CB1-DE7A-4D36-BD7E-3F63923B9154}">
      <dgm:prSet phldrT="[Texto]" custT="1"/>
      <dgm:spPr>
        <a:solidFill>
          <a:schemeClr val="accent2"/>
        </a:solidFill>
      </dgm:spPr>
      <dgm:t>
        <a:bodyPr/>
        <a:lstStyle/>
        <a:p>
          <a:r>
            <a:rPr lang="es-ES" sz="1400" dirty="0"/>
            <a:t>ADMINISTRATIVA</a:t>
          </a:r>
        </a:p>
        <a:p>
          <a:r>
            <a:rPr lang="es-ES" sz="1400" dirty="0"/>
            <a:t>(Rol de los Sujetos Obligados)</a:t>
          </a:r>
          <a:endParaRPr lang="es-AR" sz="1400" dirty="0"/>
        </a:p>
      </dgm:t>
    </dgm:pt>
    <dgm:pt modelId="{FA00EA05-9AC1-46D3-ACF4-4B4A90894014}" type="parTrans" cxnId="{AE975095-0DF4-4426-A4C8-66389E52F574}">
      <dgm:prSet/>
      <dgm:spPr/>
      <dgm:t>
        <a:bodyPr/>
        <a:lstStyle/>
        <a:p>
          <a:endParaRPr lang="es-AR"/>
        </a:p>
      </dgm:t>
    </dgm:pt>
    <dgm:pt modelId="{CEC7D8E9-503D-4893-92F8-7FE3E7E1F1EC}" type="sibTrans" cxnId="{AE975095-0DF4-4426-A4C8-66389E52F574}">
      <dgm:prSet/>
      <dgm:spPr/>
      <dgm:t>
        <a:bodyPr/>
        <a:lstStyle/>
        <a:p>
          <a:endParaRPr lang="es-AR"/>
        </a:p>
      </dgm:t>
    </dgm:pt>
    <dgm:pt modelId="{227A715C-AF2F-4544-A61F-9227BBA6FEFB}">
      <dgm:prSet phldrT="[Texto]"/>
      <dgm:spPr>
        <a:solidFill>
          <a:schemeClr val="accent2"/>
        </a:solidFill>
      </dgm:spPr>
      <dgm:t>
        <a:bodyPr/>
        <a:lstStyle/>
        <a:p>
          <a:r>
            <a:rPr lang="es-ES" dirty="0"/>
            <a:t>PENAL</a:t>
          </a:r>
        </a:p>
      </dgm:t>
    </dgm:pt>
    <dgm:pt modelId="{78B84ED3-1A21-4F1A-911D-F081EB7C5944}" type="parTrans" cxnId="{9572A3A4-FEC5-475A-AF94-48D1E473D49C}">
      <dgm:prSet/>
      <dgm:spPr/>
      <dgm:t>
        <a:bodyPr/>
        <a:lstStyle/>
        <a:p>
          <a:endParaRPr lang="es-AR"/>
        </a:p>
      </dgm:t>
    </dgm:pt>
    <dgm:pt modelId="{39061C93-970E-4ED0-B709-1B34B8ED46FC}" type="sibTrans" cxnId="{9572A3A4-FEC5-475A-AF94-48D1E473D49C}">
      <dgm:prSet/>
      <dgm:spPr/>
      <dgm:t>
        <a:bodyPr/>
        <a:lstStyle/>
        <a:p>
          <a:endParaRPr lang="es-AR"/>
        </a:p>
      </dgm:t>
    </dgm:pt>
    <dgm:pt modelId="{D8D20025-5C58-4CBC-BB76-1A8811B68FDE}">
      <dgm:prSet phldrT="[Texto]"/>
      <dgm:spPr>
        <a:solidFill>
          <a:srgbClr val="0070C0"/>
        </a:solidFill>
      </dgm:spPr>
      <dgm:t>
        <a:bodyPr/>
        <a:lstStyle/>
        <a:p>
          <a:r>
            <a:rPr lang="es-ES" dirty="0"/>
            <a:t>INVESTIGACIONES DE LAVADO DE ACTIVOS</a:t>
          </a:r>
          <a:endParaRPr lang="es-AR" dirty="0"/>
        </a:p>
      </dgm:t>
    </dgm:pt>
    <dgm:pt modelId="{E88C65B4-525D-41A7-AD20-0295A6764131}" type="parTrans" cxnId="{98CF7FFE-11E4-4F71-9028-E23599225D17}">
      <dgm:prSet/>
      <dgm:spPr/>
      <dgm:t>
        <a:bodyPr/>
        <a:lstStyle/>
        <a:p>
          <a:endParaRPr lang="es-AR"/>
        </a:p>
      </dgm:t>
    </dgm:pt>
    <dgm:pt modelId="{F6D5B524-826A-486B-B46B-0C8A9B3532E9}" type="sibTrans" cxnId="{98CF7FFE-11E4-4F71-9028-E23599225D17}">
      <dgm:prSet/>
      <dgm:spPr/>
      <dgm:t>
        <a:bodyPr/>
        <a:lstStyle/>
        <a:p>
          <a:endParaRPr lang="es-AR"/>
        </a:p>
      </dgm:t>
    </dgm:pt>
    <dgm:pt modelId="{E631D08D-DDB2-4188-B7A2-2CF4127A4E38}" type="pres">
      <dgm:prSet presAssocID="{3B8B9D9A-02CB-45B4-850B-523F89F00080}" presName="Name0" presStyleCnt="0">
        <dgm:presLayoutVars>
          <dgm:dir/>
          <dgm:resizeHandles val="exact"/>
        </dgm:presLayoutVars>
      </dgm:prSet>
      <dgm:spPr/>
    </dgm:pt>
    <dgm:pt modelId="{2029B2B0-1A82-43AE-BA97-BDEEABFE149D}" type="pres">
      <dgm:prSet presAssocID="{3B8B9D9A-02CB-45B4-850B-523F89F00080}" presName="vNodes" presStyleCnt="0"/>
      <dgm:spPr/>
    </dgm:pt>
    <dgm:pt modelId="{142E30D2-333B-412F-8D0C-5E544900388C}" type="pres">
      <dgm:prSet presAssocID="{03FE1CB1-DE7A-4D36-BD7E-3F63923B9154}" presName="node" presStyleLbl="node1" presStyleIdx="0" presStyleCnt="3">
        <dgm:presLayoutVars>
          <dgm:bulletEnabled val="1"/>
        </dgm:presLayoutVars>
      </dgm:prSet>
      <dgm:spPr/>
    </dgm:pt>
    <dgm:pt modelId="{947FDA60-483A-4DA5-9B8B-7848ECEBCCBD}" type="pres">
      <dgm:prSet presAssocID="{CEC7D8E9-503D-4893-92F8-7FE3E7E1F1EC}" presName="spacerT" presStyleCnt="0"/>
      <dgm:spPr/>
    </dgm:pt>
    <dgm:pt modelId="{7BF3AE15-03A1-4AE8-913C-98A0B20DFB28}" type="pres">
      <dgm:prSet presAssocID="{CEC7D8E9-503D-4893-92F8-7FE3E7E1F1EC}" presName="sibTrans" presStyleLbl="sibTrans2D1" presStyleIdx="0" presStyleCnt="2"/>
      <dgm:spPr/>
    </dgm:pt>
    <dgm:pt modelId="{6247517F-7C21-4421-9360-8C9709AF9EE0}" type="pres">
      <dgm:prSet presAssocID="{CEC7D8E9-503D-4893-92F8-7FE3E7E1F1EC}" presName="spacerB" presStyleCnt="0"/>
      <dgm:spPr/>
    </dgm:pt>
    <dgm:pt modelId="{FC1A329D-DB44-4095-9D04-E7DA75073FEA}" type="pres">
      <dgm:prSet presAssocID="{227A715C-AF2F-4544-A61F-9227BBA6FEFB}" presName="node" presStyleLbl="node1" presStyleIdx="1" presStyleCnt="3">
        <dgm:presLayoutVars>
          <dgm:bulletEnabled val="1"/>
        </dgm:presLayoutVars>
      </dgm:prSet>
      <dgm:spPr/>
    </dgm:pt>
    <dgm:pt modelId="{E4D9150E-5109-42AC-AE44-D6161F723CBF}" type="pres">
      <dgm:prSet presAssocID="{3B8B9D9A-02CB-45B4-850B-523F89F00080}" presName="sibTransLast" presStyleLbl="sibTrans2D1" presStyleIdx="1" presStyleCnt="2"/>
      <dgm:spPr/>
    </dgm:pt>
    <dgm:pt modelId="{2A0C0760-58E1-46E5-A55A-79FCEC25E5C2}" type="pres">
      <dgm:prSet presAssocID="{3B8B9D9A-02CB-45B4-850B-523F89F00080}" presName="connectorText" presStyleLbl="sibTrans2D1" presStyleIdx="1" presStyleCnt="2"/>
      <dgm:spPr/>
    </dgm:pt>
    <dgm:pt modelId="{BB0D4D7C-56E7-4141-85DA-352B915BA423}" type="pres">
      <dgm:prSet presAssocID="{3B8B9D9A-02CB-45B4-850B-523F89F00080}" presName="lastNode" presStyleLbl="node1" presStyleIdx="2" presStyleCnt="3" custScaleX="81581" custScaleY="78446">
        <dgm:presLayoutVars>
          <dgm:bulletEnabled val="1"/>
        </dgm:presLayoutVars>
      </dgm:prSet>
      <dgm:spPr/>
    </dgm:pt>
  </dgm:ptLst>
  <dgm:cxnLst>
    <dgm:cxn modelId="{5BBB5323-BA63-42C0-9E86-9BCCECF42E4B}" type="presOf" srcId="{39061C93-970E-4ED0-B709-1B34B8ED46FC}" destId="{E4D9150E-5109-42AC-AE44-D6161F723CBF}" srcOrd="0" destOrd="0" presId="urn:microsoft.com/office/officeart/2005/8/layout/equation2"/>
    <dgm:cxn modelId="{76C2DA6D-0380-4734-B710-504033F91F5D}" type="presOf" srcId="{39061C93-970E-4ED0-B709-1B34B8ED46FC}" destId="{2A0C0760-58E1-46E5-A55A-79FCEC25E5C2}" srcOrd="1" destOrd="0" presId="urn:microsoft.com/office/officeart/2005/8/layout/equation2"/>
    <dgm:cxn modelId="{44444756-78E3-4613-B437-064769BE6F43}" type="presOf" srcId="{03FE1CB1-DE7A-4D36-BD7E-3F63923B9154}" destId="{142E30D2-333B-412F-8D0C-5E544900388C}" srcOrd="0" destOrd="0" presId="urn:microsoft.com/office/officeart/2005/8/layout/equation2"/>
    <dgm:cxn modelId="{8D034477-023C-4C6E-9471-0D16D3BA7311}" type="presOf" srcId="{227A715C-AF2F-4544-A61F-9227BBA6FEFB}" destId="{FC1A329D-DB44-4095-9D04-E7DA75073FEA}" srcOrd="0" destOrd="0" presId="urn:microsoft.com/office/officeart/2005/8/layout/equation2"/>
    <dgm:cxn modelId="{AE975095-0DF4-4426-A4C8-66389E52F574}" srcId="{3B8B9D9A-02CB-45B4-850B-523F89F00080}" destId="{03FE1CB1-DE7A-4D36-BD7E-3F63923B9154}" srcOrd="0" destOrd="0" parTransId="{FA00EA05-9AC1-46D3-ACF4-4B4A90894014}" sibTransId="{CEC7D8E9-503D-4893-92F8-7FE3E7E1F1EC}"/>
    <dgm:cxn modelId="{9572A3A4-FEC5-475A-AF94-48D1E473D49C}" srcId="{3B8B9D9A-02CB-45B4-850B-523F89F00080}" destId="{227A715C-AF2F-4544-A61F-9227BBA6FEFB}" srcOrd="1" destOrd="0" parTransId="{78B84ED3-1A21-4F1A-911D-F081EB7C5944}" sibTransId="{39061C93-970E-4ED0-B709-1B34B8ED46FC}"/>
    <dgm:cxn modelId="{E8DBFAE2-2FD6-4732-869E-79630372B2FA}" type="presOf" srcId="{D8D20025-5C58-4CBC-BB76-1A8811B68FDE}" destId="{BB0D4D7C-56E7-4141-85DA-352B915BA423}" srcOrd="0" destOrd="0" presId="urn:microsoft.com/office/officeart/2005/8/layout/equation2"/>
    <dgm:cxn modelId="{F247B2E4-9EB4-4464-B146-56D9F8D20198}" type="presOf" srcId="{CEC7D8E9-503D-4893-92F8-7FE3E7E1F1EC}" destId="{7BF3AE15-03A1-4AE8-913C-98A0B20DFB28}" srcOrd="0" destOrd="0" presId="urn:microsoft.com/office/officeart/2005/8/layout/equation2"/>
    <dgm:cxn modelId="{1F1AC8F5-D74E-4C01-8070-599ADCA3C27C}" type="presOf" srcId="{3B8B9D9A-02CB-45B4-850B-523F89F00080}" destId="{E631D08D-DDB2-4188-B7A2-2CF4127A4E38}" srcOrd="0" destOrd="0" presId="urn:microsoft.com/office/officeart/2005/8/layout/equation2"/>
    <dgm:cxn modelId="{98CF7FFE-11E4-4F71-9028-E23599225D17}" srcId="{3B8B9D9A-02CB-45B4-850B-523F89F00080}" destId="{D8D20025-5C58-4CBC-BB76-1A8811B68FDE}" srcOrd="2" destOrd="0" parTransId="{E88C65B4-525D-41A7-AD20-0295A6764131}" sibTransId="{F6D5B524-826A-486B-B46B-0C8A9B3532E9}"/>
    <dgm:cxn modelId="{04FD27D3-00D0-444B-9AA3-6675B60378A8}" type="presParOf" srcId="{E631D08D-DDB2-4188-B7A2-2CF4127A4E38}" destId="{2029B2B0-1A82-43AE-BA97-BDEEABFE149D}" srcOrd="0" destOrd="0" presId="urn:microsoft.com/office/officeart/2005/8/layout/equation2"/>
    <dgm:cxn modelId="{8028D927-6E8C-44C0-9D29-89D65B34B128}" type="presParOf" srcId="{2029B2B0-1A82-43AE-BA97-BDEEABFE149D}" destId="{142E30D2-333B-412F-8D0C-5E544900388C}" srcOrd="0" destOrd="0" presId="urn:microsoft.com/office/officeart/2005/8/layout/equation2"/>
    <dgm:cxn modelId="{89EB7A7E-5A98-40A4-BC39-526373BF63DE}" type="presParOf" srcId="{2029B2B0-1A82-43AE-BA97-BDEEABFE149D}" destId="{947FDA60-483A-4DA5-9B8B-7848ECEBCCBD}" srcOrd="1" destOrd="0" presId="urn:microsoft.com/office/officeart/2005/8/layout/equation2"/>
    <dgm:cxn modelId="{5206E328-8D90-4181-87EB-C57F6D7F42EC}" type="presParOf" srcId="{2029B2B0-1A82-43AE-BA97-BDEEABFE149D}" destId="{7BF3AE15-03A1-4AE8-913C-98A0B20DFB28}" srcOrd="2" destOrd="0" presId="urn:microsoft.com/office/officeart/2005/8/layout/equation2"/>
    <dgm:cxn modelId="{D2D35286-BB8E-404A-B732-AE5A13442AAA}" type="presParOf" srcId="{2029B2B0-1A82-43AE-BA97-BDEEABFE149D}" destId="{6247517F-7C21-4421-9360-8C9709AF9EE0}" srcOrd="3" destOrd="0" presId="urn:microsoft.com/office/officeart/2005/8/layout/equation2"/>
    <dgm:cxn modelId="{D355511E-2187-4795-AF20-924FE7B95544}" type="presParOf" srcId="{2029B2B0-1A82-43AE-BA97-BDEEABFE149D}" destId="{FC1A329D-DB44-4095-9D04-E7DA75073FEA}" srcOrd="4" destOrd="0" presId="urn:microsoft.com/office/officeart/2005/8/layout/equation2"/>
    <dgm:cxn modelId="{294A6D25-1468-416B-9589-A254075271A2}" type="presParOf" srcId="{E631D08D-DDB2-4188-B7A2-2CF4127A4E38}" destId="{E4D9150E-5109-42AC-AE44-D6161F723CBF}" srcOrd="1" destOrd="0" presId="urn:microsoft.com/office/officeart/2005/8/layout/equation2"/>
    <dgm:cxn modelId="{B4201F11-A54D-4C52-8C4D-7772DFA773AE}" type="presParOf" srcId="{E4D9150E-5109-42AC-AE44-D6161F723CBF}" destId="{2A0C0760-58E1-46E5-A55A-79FCEC25E5C2}" srcOrd="0" destOrd="0" presId="urn:microsoft.com/office/officeart/2005/8/layout/equation2"/>
    <dgm:cxn modelId="{F4294B80-2F2C-4DF4-AE18-13EB388B39E9}" type="presParOf" srcId="{E631D08D-DDB2-4188-B7A2-2CF4127A4E38}" destId="{BB0D4D7C-56E7-4141-85DA-352B915BA42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354898-0DEF-4D3E-9992-CD8853048B47}" type="doc">
      <dgm:prSet loTypeId="urn:microsoft.com/office/officeart/2005/8/layout/cycle8" loCatId="cycle" qsTypeId="urn:microsoft.com/office/officeart/2005/8/quickstyle/simple1" qsCatId="simple" csTypeId="urn:microsoft.com/office/officeart/2005/8/colors/accent1_2" csCatId="accent1" phldr="1"/>
      <dgm:spPr/>
    </dgm:pt>
    <dgm:pt modelId="{51E877EF-237F-4A5D-B55E-EFBE5B3F5ED5}">
      <dgm:prSet phldrT="[Texto]" custT="1"/>
      <dgm:spPr>
        <a:solidFill>
          <a:schemeClr val="bg1">
            <a:lumMod val="75000"/>
          </a:schemeClr>
        </a:solidFill>
      </dgm:spPr>
      <dgm:t>
        <a:bodyPr/>
        <a:lstStyle/>
        <a:p>
          <a:r>
            <a:rPr lang="es-AR" sz="1200" b="1" dirty="0">
              <a:solidFill>
                <a:schemeClr val="tx1">
                  <a:lumMod val="65000"/>
                  <a:lumOff val="35000"/>
                </a:schemeClr>
              </a:solidFill>
            </a:rPr>
            <a:t>PENAL</a:t>
          </a:r>
        </a:p>
      </dgm:t>
    </dgm:pt>
    <dgm:pt modelId="{9D17540A-1FD5-42DA-BF62-0201BDF47276}" type="parTrans" cxnId="{1E83E430-A7B2-4F5C-899D-5793DF63E914}">
      <dgm:prSet/>
      <dgm:spPr/>
      <dgm:t>
        <a:bodyPr/>
        <a:lstStyle/>
        <a:p>
          <a:endParaRPr lang="es-AR"/>
        </a:p>
      </dgm:t>
    </dgm:pt>
    <dgm:pt modelId="{62EF8867-A864-4B68-8098-DDAD1EBEFA42}" type="sibTrans" cxnId="{1E83E430-A7B2-4F5C-899D-5793DF63E914}">
      <dgm:prSet/>
      <dgm:spPr/>
      <dgm:t>
        <a:bodyPr/>
        <a:lstStyle/>
        <a:p>
          <a:endParaRPr lang="es-AR"/>
        </a:p>
      </dgm:t>
    </dgm:pt>
    <dgm:pt modelId="{8CC6EB94-0A45-4133-99FE-F640D3A2CC2B}">
      <dgm:prSet phldrT="[Texto]" custT="1"/>
      <dgm:spPr>
        <a:solidFill>
          <a:schemeClr val="bg1">
            <a:lumMod val="75000"/>
          </a:schemeClr>
        </a:solidFill>
      </dgm:spPr>
      <dgm:t>
        <a:bodyPr/>
        <a:lstStyle/>
        <a:p>
          <a:r>
            <a:rPr lang="es-AR" sz="1200" b="1" dirty="0">
              <a:solidFill>
                <a:schemeClr val="tx1">
                  <a:lumMod val="65000"/>
                  <a:lumOff val="35000"/>
                </a:schemeClr>
              </a:solidFill>
            </a:rPr>
            <a:t>RIESGO REPUTACIONAL</a:t>
          </a:r>
        </a:p>
      </dgm:t>
    </dgm:pt>
    <dgm:pt modelId="{9420F251-E14B-462D-9900-590CA3C8339B}" type="parTrans" cxnId="{E4027685-5E48-46B3-A52F-DD1662B776B0}">
      <dgm:prSet/>
      <dgm:spPr/>
      <dgm:t>
        <a:bodyPr/>
        <a:lstStyle/>
        <a:p>
          <a:endParaRPr lang="es-AR"/>
        </a:p>
      </dgm:t>
    </dgm:pt>
    <dgm:pt modelId="{12420E9E-AA80-4C54-BB24-F4601F6C00B9}" type="sibTrans" cxnId="{E4027685-5E48-46B3-A52F-DD1662B776B0}">
      <dgm:prSet/>
      <dgm:spPr/>
      <dgm:t>
        <a:bodyPr/>
        <a:lstStyle/>
        <a:p>
          <a:endParaRPr lang="es-AR"/>
        </a:p>
      </dgm:t>
    </dgm:pt>
    <dgm:pt modelId="{0BDD69A7-4C17-478A-9A5E-AFB488EF9358}">
      <dgm:prSet phldrT="[Texto]" custT="1"/>
      <dgm:spPr>
        <a:solidFill>
          <a:schemeClr val="bg1">
            <a:lumMod val="75000"/>
          </a:schemeClr>
        </a:solidFill>
      </dgm:spPr>
      <dgm:t>
        <a:bodyPr/>
        <a:lstStyle/>
        <a:p>
          <a:r>
            <a:rPr lang="es-AR" sz="1200" b="1" dirty="0">
              <a:solidFill>
                <a:schemeClr val="tx1">
                  <a:lumMod val="65000"/>
                  <a:lumOff val="35000"/>
                </a:schemeClr>
              </a:solidFill>
            </a:rPr>
            <a:t>ADMINISTRATIVO</a:t>
          </a:r>
        </a:p>
      </dgm:t>
    </dgm:pt>
    <dgm:pt modelId="{ABC0885D-C8EC-47C7-9374-C3190EDA564F}" type="parTrans" cxnId="{94DB7740-D69A-460F-8ABF-60CBF019EA4D}">
      <dgm:prSet/>
      <dgm:spPr/>
      <dgm:t>
        <a:bodyPr/>
        <a:lstStyle/>
        <a:p>
          <a:endParaRPr lang="es-AR"/>
        </a:p>
      </dgm:t>
    </dgm:pt>
    <dgm:pt modelId="{26A9FFF0-12EF-4F76-9CA2-4B6904206B08}" type="sibTrans" cxnId="{94DB7740-D69A-460F-8ABF-60CBF019EA4D}">
      <dgm:prSet/>
      <dgm:spPr/>
      <dgm:t>
        <a:bodyPr/>
        <a:lstStyle/>
        <a:p>
          <a:endParaRPr lang="es-AR"/>
        </a:p>
      </dgm:t>
    </dgm:pt>
    <dgm:pt modelId="{ACFD55CE-A5BD-4E38-BAED-AECBC7A5137A}" type="pres">
      <dgm:prSet presAssocID="{B9354898-0DEF-4D3E-9992-CD8853048B47}" presName="compositeShape" presStyleCnt="0">
        <dgm:presLayoutVars>
          <dgm:chMax val="7"/>
          <dgm:dir/>
          <dgm:resizeHandles val="exact"/>
        </dgm:presLayoutVars>
      </dgm:prSet>
      <dgm:spPr/>
    </dgm:pt>
    <dgm:pt modelId="{FD16AAAE-75B7-4E60-A831-ADD0FB268872}" type="pres">
      <dgm:prSet presAssocID="{B9354898-0DEF-4D3E-9992-CD8853048B47}" presName="wedge1" presStyleLbl="node1" presStyleIdx="0" presStyleCnt="3"/>
      <dgm:spPr/>
    </dgm:pt>
    <dgm:pt modelId="{7ED907B7-36F5-4BAE-85A6-1D75C6311085}" type="pres">
      <dgm:prSet presAssocID="{B9354898-0DEF-4D3E-9992-CD8853048B47}" presName="dummy1a" presStyleCnt="0"/>
      <dgm:spPr/>
    </dgm:pt>
    <dgm:pt modelId="{E25B655C-083C-4499-95BA-7CAA0F74FE76}" type="pres">
      <dgm:prSet presAssocID="{B9354898-0DEF-4D3E-9992-CD8853048B47}" presName="dummy1b" presStyleCnt="0"/>
      <dgm:spPr/>
    </dgm:pt>
    <dgm:pt modelId="{CA4B8753-1651-4673-B390-329C1FA0AE7A}" type="pres">
      <dgm:prSet presAssocID="{B9354898-0DEF-4D3E-9992-CD8853048B47}" presName="wedge1Tx" presStyleLbl="node1" presStyleIdx="0" presStyleCnt="3">
        <dgm:presLayoutVars>
          <dgm:chMax val="0"/>
          <dgm:chPref val="0"/>
          <dgm:bulletEnabled val="1"/>
        </dgm:presLayoutVars>
      </dgm:prSet>
      <dgm:spPr/>
    </dgm:pt>
    <dgm:pt modelId="{FDB78F74-CEC8-4DED-93BE-4F91412779D7}" type="pres">
      <dgm:prSet presAssocID="{B9354898-0DEF-4D3E-9992-CD8853048B47}" presName="wedge2" presStyleLbl="node1" presStyleIdx="1" presStyleCnt="3"/>
      <dgm:spPr/>
    </dgm:pt>
    <dgm:pt modelId="{52258E93-1E57-4E83-AA19-5EFBAFA7D6F5}" type="pres">
      <dgm:prSet presAssocID="{B9354898-0DEF-4D3E-9992-CD8853048B47}" presName="dummy2a" presStyleCnt="0"/>
      <dgm:spPr/>
    </dgm:pt>
    <dgm:pt modelId="{4B97BEC9-8CE9-4B90-8433-E9B1A1C07DCC}" type="pres">
      <dgm:prSet presAssocID="{B9354898-0DEF-4D3E-9992-CD8853048B47}" presName="dummy2b" presStyleCnt="0"/>
      <dgm:spPr/>
    </dgm:pt>
    <dgm:pt modelId="{43FA83F6-3E82-49D6-AB25-619B8247AD3E}" type="pres">
      <dgm:prSet presAssocID="{B9354898-0DEF-4D3E-9992-CD8853048B47}" presName="wedge2Tx" presStyleLbl="node1" presStyleIdx="1" presStyleCnt="3">
        <dgm:presLayoutVars>
          <dgm:chMax val="0"/>
          <dgm:chPref val="0"/>
          <dgm:bulletEnabled val="1"/>
        </dgm:presLayoutVars>
      </dgm:prSet>
      <dgm:spPr/>
    </dgm:pt>
    <dgm:pt modelId="{13BC182C-E276-4E0A-8B3C-4CAD5BBB25A4}" type="pres">
      <dgm:prSet presAssocID="{B9354898-0DEF-4D3E-9992-CD8853048B47}" presName="wedge3" presStyleLbl="node1" presStyleIdx="2" presStyleCnt="3" custScaleX="102973" custScaleY="102695"/>
      <dgm:spPr/>
    </dgm:pt>
    <dgm:pt modelId="{8211052D-C228-449B-8327-D24375B468DC}" type="pres">
      <dgm:prSet presAssocID="{B9354898-0DEF-4D3E-9992-CD8853048B47}" presName="dummy3a" presStyleCnt="0"/>
      <dgm:spPr/>
    </dgm:pt>
    <dgm:pt modelId="{74AEA6F7-2852-481B-979C-DA6D7576F97B}" type="pres">
      <dgm:prSet presAssocID="{B9354898-0DEF-4D3E-9992-CD8853048B47}" presName="dummy3b" presStyleCnt="0"/>
      <dgm:spPr/>
    </dgm:pt>
    <dgm:pt modelId="{B2637DF8-9B80-4289-ACCE-7CEBC9B58E36}" type="pres">
      <dgm:prSet presAssocID="{B9354898-0DEF-4D3E-9992-CD8853048B47}" presName="wedge3Tx" presStyleLbl="node1" presStyleIdx="2" presStyleCnt="3">
        <dgm:presLayoutVars>
          <dgm:chMax val="0"/>
          <dgm:chPref val="0"/>
          <dgm:bulletEnabled val="1"/>
        </dgm:presLayoutVars>
      </dgm:prSet>
      <dgm:spPr/>
    </dgm:pt>
    <dgm:pt modelId="{4D3C6F3D-6A9B-4579-B12C-199BAE29693E}" type="pres">
      <dgm:prSet presAssocID="{62EF8867-A864-4B68-8098-DDAD1EBEFA42}" presName="arrowWedge1" presStyleLbl="fgSibTrans2D1" presStyleIdx="0" presStyleCnt="3"/>
      <dgm:spPr/>
    </dgm:pt>
    <dgm:pt modelId="{6DBAF228-8228-43B9-93C1-A1DF19AD3242}" type="pres">
      <dgm:prSet presAssocID="{12420E9E-AA80-4C54-BB24-F4601F6C00B9}" presName="arrowWedge2" presStyleLbl="fgSibTrans2D1" presStyleIdx="1" presStyleCnt="3"/>
      <dgm:spPr/>
    </dgm:pt>
    <dgm:pt modelId="{A6288230-4848-4E2C-8651-CF6E365773FD}" type="pres">
      <dgm:prSet presAssocID="{26A9FFF0-12EF-4F76-9CA2-4B6904206B08}" presName="arrowWedge3" presStyleLbl="fgSibTrans2D1" presStyleIdx="2" presStyleCnt="3"/>
      <dgm:spPr/>
    </dgm:pt>
  </dgm:ptLst>
  <dgm:cxnLst>
    <dgm:cxn modelId="{D0702907-226A-49E1-80A2-D3A8A58130DB}" type="presOf" srcId="{8CC6EB94-0A45-4133-99FE-F640D3A2CC2B}" destId="{43FA83F6-3E82-49D6-AB25-619B8247AD3E}" srcOrd="1" destOrd="0" presId="urn:microsoft.com/office/officeart/2005/8/layout/cycle8"/>
    <dgm:cxn modelId="{1E83E430-A7B2-4F5C-899D-5793DF63E914}" srcId="{B9354898-0DEF-4D3E-9992-CD8853048B47}" destId="{51E877EF-237F-4A5D-B55E-EFBE5B3F5ED5}" srcOrd="0" destOrd="0" parTransId="{9D17540A-1FD5-42DA-BF62-0201BDF47276}" sibTransId="{62EF8867-A864-4B68-8098-DDAD1EBEFA42}"/>
    <dgm:cxn modelId="{836C253E-51EA-4594-B5F8-112E713AEAAF}" type="presOf" srcId="{B9354898-0DEF-4D3E-9992-CD8853048B47}" destId="{ACFD55CE-A5BD-4E38-BAED-AECBC7A5137A}" srcOrd="0" destOrd="0" presId="urn:microsoft.com/office/officeart/2005/8/layout/cycle8"/>
    <dgm:cxn modelId="{94DB7740-D69A-460F-8ABF-60CBF019EA4D}" srcId="{B9354898-0DEF-4D3E-9992-CD8853048B47}" destId="{0BDD69A7-4C17-478A-9A5E-AFB488EF9358}" srcOrd="2" destOrd="0" parTransId="{ABC0885D-C8EC-47C7-9374-C3190EDA564F}" sibTransId="{26A9FFF0-12EF-4F76-9CA2-4B6904206B08}"/>
    <dgm:cxn modelId="{C63CB95E-BBE7-45CC-BE3A-613BCBE6A8F0}" type="presOf" srcId="{51E877EF-237F-4A5D-B55E-EFBE5B3F5ED5}" destId="{CA4B8753-1651-4673-B390-329C1FA0AE7A}" srcOrd="1" destOrd="0" presId="urn:microsoft.com/office/officeart/2005/8/layout/cycle8"/>
    <dgm:cxn modelId="{ACA2C263-37E3-44B4-B8BA-669D7D26BF34}" type="presOf" srcId="{8CC6EB94-0A45-4133-99FE-F640D3A2CC2B}" destId="{FDB78F74-CEC8-4DED-93BE-4F91412779D7}" srcOrd="0" destOrd="0" presId="urn:microsoft.com/office/officeart/2005/8/layout/cycle8"/>
    <dgm:cxn modelId="{E4027685-5E48-46B3-A52F-DD1662B776B0}" srcId="{B9354898-0DEF-4D3E-9992-CD8853048B47}" destId="{8CC6EB94-0A45-4133-99FE-F640D3A2CC2B}" srcOrd="1" destOrd="0" parTransId="{9420F251-E14B-462D-9900-590CA3C8339B}" sibTransId="{12420E9E-AA80-4C54-BB24-F4601F6C00B9}"/>
    <dgm:cxn modelId="{BB0ECFC1-4BE6-4C35-9D87-F63CB6E00A79}" type="presOf" srcId="{0BDD69A7-4C17-478A-9A5E-AFB488EF9358}" destId="{13BC182C-E276-4E0A-8B3C-4CAD5BBB25A4}" srcOrd="0" destOrd="0" presId="urn:microsoft.com/office/officeart/2005/8/layout/cycle8"/>
    <dgm:cxn modelId="{3C11D9E9-C9D2-4A4B-AA67-B90E5D90C150}" type="presOf" srcId="{0BDD69A7-4C17-478A-9A5E-AFB488EF9358}" destId="{B2637DF8-9B80-4289-ACCE-7CEBC9B58E36}" srcOrd="1" destOrd="0" presId="urn:microsoft.com/office/officeart/2005/8/layout/cycle8"/>
    <dgm:cxn modelId="{61F3D0FD-24F4-45A4-A9E7-C51715CD316D}" type="presOf" srcId="{51E877EF-237F-4A5D-B55E-EFBE5B3F5ED5}" destId="{FD16AAAE-75B7-4E60-A831-ADD0FB268872}" srcOrd="0" destOrd="0" presId="urn:microsoft.com/office/officeart/2005/8/layout/cycle8"/>
    <dgm:cxn modelId="{510866B2-4BEC-4815-9766-884F79F2DA0D}" type="presParOf" srcId="{ACFD55CE-A5BD-4E38-BAED-AECBC7A5137A}" destId="{FD16AAAE-75B7-4E60-A831-ADD0FB268872}" srcOrd="0" destOrd="0" presId="urn:microsoft.com/office/officeart/2005/8/layout/cycle8"/>
    <dgm:cxn modelId="{69C659AE-DB21-4A48-8ECD-93A5DA2B9D7C}" type="presParOf" srcId="{ACFD55CE-A5BD-4E38-BAED-AECBC7A5137A}" destId="{7ED907B7-36F5-4BAE-85A6-1D75C6311085}" srcOrd="1" destOrd="0" presId="urn:microsoft.com/office/officeart/2005/8/layout/cycle8"/>
    <dgm:cxn modelId="{066C62D3-507F-4940-A4E0-C6E7FB7AC5B7}" type="presParOf" srcId="{ACFD55CE-A5BD-4E38-BAED-AECBC7A5137A}" destId="{E25B655C-083C-4499-95BA-7CAA0F74FE76}" srcOrd="2" destOrd="0" presId="urn:microsoft.com/office/officeart/2005/8/layout/cycle8"/>
    <dgm:cxn modelId="{B80FCF48-9840-47F3-9FF9-5B5E3BE5E974}" type="presParOf" srcId="{ACFD55CE-A5BD-4E38-BAED-AECBC7A5137A}" destId="{CA4B8753-1651-4673-B390-329C1FA0AE7A}" srcOrd="3" destOrd="0" presId="urn:microsoft.com/office/officeart/2005/8/layout/cycle8"/>
    <dgm:cxn modelId="{F2545891-9BA3-4C21-B51E-A9819256C886}" type="presParOf" srcId="{ACFD55CE-A5BD-4E38-BAED-AECBC7A5137A}" destId="{FDB78F74-CEC8-4DED-93BE-4F91412779D7}" srcOrd="4" destOrd="0" presId="urn:microsoft.com/office/officeart/2005/8/layout/cycle8"/>
    <dgm:cxn modelId="{5950C0E0-0988-454A-8BE2-93C2BF0F865A}" type="presParOf" srcId="{ACFD55CE-A5BD-4E38-BAED-AECBC7A5137A}" destId="{52258E93-1E57-4E83-AA19-5EFBAFA7D6F5}" srcOrd="5" destOrd="0" presId="urn:microsoft.com/office/officeart/2005/8/layout/cycle8"/>
    <dgm:cxn modelId="{4928D6AB-8106-4EBF-B69C-0E883ED0065A}" type="presParOf" srcId="{ACFD55CE-A5BD-4E38-BAED-AECBC7A5137A}" destId="{4B97BEC9-8CE9-4B90-8433-E9B1A1C07DCC}" srcOrd="6" destOrd="0" presId="urn:microsoft.com/office/officeart/2005/8/layout/cycle8"/>
    <dgm:cxn modelId="{4E25BFB1-38AF-4628-9CAE-95CEB59F53B3}" type="presParOf" srcId="{ACFD55CE-A5BD-4E38-BAED-AECBC7A5137A}" destId="{43FA83F6-3E82-49D6-AB25-619B8247AD3E}" srcOrd="7" destOrd="0" presId="urn:microsoft.com/office/officeart/2005/8/layout/cycle8"/>
    <dgm:cxn modelId="{478DE55C-641D-462E-AA37-716C2AB56A31}" type="presParOf" srcId="{ACFD55CE-A5BD-4E38-BAED-AECBC7A5137A}" destId="{13BC182C-E276-4E0A-8B3C-4CAD5BBB25A4}" srcOrd="8" destOrd="0" presId="urn:microsoft.com/office/officeart/2005/8/layout/cycle8"/>
    <dgm:cxn modelId="{47AD0EFB-BEAD-411E-B63F-FC081E6DDB9C}" type="presParOf" srcId="{ACFD55CE-A5BD-4E38-BAED-AECBC7A5137A}" destId="{8211052D-C228-449B-8327-D24375B468DC}" srcOrd="9" destOrd="0" presId="urn:microsoft.com/office/officeart/2005/8/layout/cycle8"/>
    <dgm:cxn modelId="{A623A8A8-EF75-4FB6-9D46-E578AE8DB825}" type="presParOf" srcId="{ACFD55CE-A5BD-4E38-BAED-AECBC7A5137A}" destId="{74AEA6F7-2852-481B-979C-DA6D7576F97B}" srcOrd="10" destOrd="0" presId="urn:microsoft.com/office/officeart/2005/8/layout/cycle8"/>
    <dgm:cxn modelId="{639E89A1-C6A3-4F8C-89F4-BFE0C0458CA2}" type="presParOf" srcId="{ACFD55CE-A5BD-4E38-BAED-AECBC7A5137A}" destId="{B2637DF8-9B80-4289-ACCE-7CEBC9B58E36}" srcOrd="11" destOrd="0" presId="urn:microsoft.com/office/officeart/2005/8/layout/cycle8"/>
    <dgm:cxn modelId="{6FBDE9B8-AB72-4D14-BB56-EE64C6817661}" type="presParOf" srcId="{ACFD55CE-A5BD-4E38-BAED-AECBC7A5137A}" destId="{4D3C6F3D-6A9B-4579-B12C-199BAE29693E}" srcOrd="12" destOrd="0" presId="urn:microsoft.com/office/officeart/2005/8/layout/cycle8"/>
    <dgm:cxn modelId="{8D82822A-0A51-42FC-8A53-2846905321E2}" type="presParOf" srcId="{ACFD55CE-A5BD-4E38-BAED-AECBC7A5137A}" destId="{6DBAF228-8228-43B9-93C1-A1DF19AD3242}" srcOrd="13" destOrd="0" presId="urn:microsoft.com/office/officeart/2005/8/layout/cycle8"/>
    <dgm:cxn modelId="{77412E8B-4F3E-4055-9738-06A2C1CA16B8}" type="presParOf" srcId="{ACFD55CE-A5BD-4E38-BAED-AECBC7A5137A}" destId="{A6288230-4848-4E2C-8651-CF6E365773FD}" srcOrd="14"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C83B0D-7302-4CF6-BD6C-9CDCD00D194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AR"/>
        </a:p>
      </dgm:t>
    </dgm:pt>
    <dgm:pt modelId="{524C7268-F2EF-40E1-B1B5-26B053092821}">
      <dgm:prSet phldrT="[Texto]"/>
      <dgm:spPr>
        <a:solidFill>
          <a:schemeClr val="accent1">
            <a:lumMod val="50000"/>
          </a:schemeClr>
        </a:solidFill>
      </dgm:spPr>
      <dgm:t>
        <a:bodyPr/>
        <a:lstStyle/>
        <a:p>
          <a:r>
            <a:rPr lang="es-AR" dirty="0"/>
            <a:t>Financiación</a:t>
          </a:r>
        </a:p>
        <a:p>
          <a:r>
            <a:rPr lang="es-AR" dirty="0"/>
            <a:t>para</a:t>
          </a:r>
        </a:p>
        <a:p>
          <a:r>
            <a:rPr lang="es-AR" dirty="0"/>
            <a:t>reclutamiento</a:t>
          </a:r>
        </a:p>
      </dgm:t>
    </dgm:pt>
    <dgm:pt modelId="{751ABE94-2672-4609-B68B-A02F8E58232C}" type="parTrans" cxnId="{3B706D00-2515-4E8B-9945-35E013235C7A}">
      <dgm:prSet/>
      <dgm:spPr/>
      <dgm:t>
        <a:bodyPr/>
        <a:lstStyle/>
        <a:p>
          <a:endParaRPr lang="es-AR"/>
        </a:p>
      </dgm:t>
    </dgm:pt>
    <dgm:pt modelId="{838EFE61-A89A-4FDE-BC30-276FD75013E9}" type="sibTrans" cxnId="{3B706D00-2515-4E8B-9945-35E013235C7A}">
      <dgm:prSet/>
      <dgm:spPr/>
      <dgm:t>
        <a:bodyPr/>
        <a:lstStyle/>
        <a:p>
          <a:endParaRPr lang="es-AR"/>
        </a:p>
      </dgm:t>
    </dgm:pt>
    <dgm:pt modelId="{1097CFC1-502D-451D-910B-597CD77238B1}">
      <dgm:prSet phldrT="[Texto]"/>
      <dgm:spPr/>
      <dgm:t>
        <a:bodyPr/>
        <a:lstStyle/>
        <a:p>
          <a:pPr algn="just"/>
          <a:r>
            <a:rPr lang="es-AR" dirty="0">
              <a:solidFill>
                <a:schemeClr val="tx1">
                  <a:lumMod val="50000"/>
                  <a:lumOff val="50000"/>
                </a:schemeClr>
              </a:solidFill>
            </a:rPr>
            <a:t>Fondos utilizados activa o pasivamente para sumar a un individuo a una organización terrorista o direccionarlo a que realice acciones de interés para la organización criminal</a:t>
          </a:r>
        </a:p>
      </dgm:t>
    </dgm:pt>
    <dgm:pt modelId="{AA9DBD90-2801-4F99-AE9C-2AC692BA1C6D}" type="parTrans" cxnId="{6747D999-98D7-49D1-8213-10160A74CCBF}">
      <dgm:prSet/>
      <dgm:spPr/>
      <dgm:t>
        <a:bodyPr/>
        <a:lstStyle/>
        <a:p>
          <a:endParaRPr lang="es-AR"/>
        </a:p>
      </dgm:t>
    </dgm:pt>
    <dgm:pt modelId="{81501FA0-79EA-4365-9261-ABD28751EFF6}" type="sibTrans" cxnId="{6747D999-98D7-49D1-8213-10160A74CCBF}">
      <dgm:prSet/>
      <dgm:spPr/>
      <dgm:t>
        <a:bodyPr/>
        <a:lstStyle/>
        <a:p>
          <a:endParaRPr lang="es-AR"/>
        </a:p>
      </dgm:t>
    </dgm:pt>
    <dgm:pt modelId="{EB477247-19EC-4DC6-B7B4-6A0DAADD19E0}">
      <dgm:prSet phldrT="[Texto]"/>
      <dgm:spPr>
        <a:solidFill>
          <a:schemeClr val="accent1">
            <a:lumMod val="50000"/>
          </a:schemeClr>
        </a:solidFill>
      </dgm:spPr>
      <dgm:t>
        <a:bodyPr/>
        <a:lstStyle/>
        <a:p>
          <a:r>
            <a:rPr lang="es-AR" dirty="0"/>
            <a:t>Financiación</a:t>
          </a:r>
        </a:p>
        <a:p>
          <a:r>
            <a:rPr lang="es-AR" dirty="0"/>
            <a:t>operativa</a:t>
          </a:r>
        </a:p>
      </dgm:t>
    </dgm:pt>
    <dgm:pt modelId="{6DA5A301-17D2-4BB6-B9BD-BB54A1D1BEE1}" type="parTrans" cxnId="{E5B24C82-5C3F-4DC8-83F1-C79EB20C674D}">
      <dgm:prSet/>
      <dgm:spPr/>
      <dgm:t>
        <a:bodyPr/>
        <a:lstStyle/>
        <a:p>
          <a:endParaRPr lang="es-AR"/>
        </a:p>
      </dgm:t>
    </dgm:pt>
    <dgm:pt modelId="{621F41FB-A978-4F89-9728-49FD1A0F7813}" type="sibTrans" cxnId="{E5B24C82-5C3F-4DC8-83F1-C79EB20C674D}">
      <dgm:prSet/>
      <dgm:spPr/>
      <dgm:t>
        <a:bodyPr/>
        <a:lstStyle/>
        <a:p>
          <a:endParaRPr lang="es-AR"/>
        </a:p>
      </dgm:t>
    </dgm:pt>
    <dgm:pt modelId="{B011F570-B0B3-4D1F-B0C6-6B2CD1A2477F}">
      <dgm:prSet phldrT="[Texto]"/>
      <dgm:spPr/>
      <dgm:t>
        <a:bodyPr/>
        <a:lstStyle/>
        <a:p>
          <a:pPr algn="just"/>
          <a:r>
            <a:rPr lang="es-AR" dirty="0">
              <a:solidFill>
                <a:schemeClr val="tx1">
                  <a:lumMod val="50000"/>
                  <a:lumOff val="50000"/>
                </a:schemeClr>
              </a:solidFill>
            </a:rPr>
            <a:t>Incluye fondos utilizados para llevar a cabo ataques o cubrir los costos operativos de la organización criminal</a:t>
          </a:r>
        </a:p>
      </dgm:t>
    </dgm:pt>
    <dgm:pt modelId="{C7EA814F-3A10-479F-91E9-31710538FBB3}" type="parTrans" cxnId="{2B21F806-FB0B-4B64-94AC-69D58737386D}">
      <dgm:prSet/>
      <dgm:spPr/>
      <dgm:t>
        <a:bodyPr/>
        <a:lstStyle/>
        <a:p>
          <a:endParaRPr lang="es-AR"/>
        </a:p>
      </dgm:t>
    </dgm:pt>
    <dgm:pt modelId="{736E10FE-A78A-4281-8120-AFAA41ACC53A}" type="sibTrans" cxnId="{2B21F806-FB0B-4B64-94AC-69D58737386D}">
      <dgm:prSet/>
      <dgm:spPr/>
      <dgm:t>
        <a:bodyPr/>
        <a:lstStyle/>
        <a:p>
          <a:endParaRPr lang="es-AR"/>
        </a:p>
      </dgm:t>
    </dgm:pt>
    <dgm:pt modelId="{73854DE8-43BD-4488-AA84-1FF1EAD9E639}" type="pres">
      <dgm:prSet presAssocID="{ACC83B0D-7302-4CF6-BD6C-9CDCD00D194C}" presName="Name0" presStyleCnt="0">
        <dgm:presLayoutVars>
          <dgm:dir/>
          <dgm:animLvl val="lvl"/>
          <dgm:resizeHandles/>
        </dgm:presLayoutVars>
      </dgm:prSet>
      <dgm:spPr/>
    </dgm:pt>
    <dgm:pt modelId="{E61F70BE-3275-4C7C-AD2C-03C2991CCAA1}" type="pres">
      <dgm:prSet presAssocID="{524C7268-F2EF-40E1-B1B5-26B053092821}" presName="linNode" presStyleCnt="0"/>
      <dgm:spPr/>
    </dgm:pt>
    <dgm:pt modelId="{91DCA038-A843-4DDB-81C4-0BC62DFA4616}" type="pres">
      <dgm:prSet presAssocID="{524C7268-F2EF-40E1-B1B5-26B053092821}" presName="parentShp" presStyleLbl="node1" presStyleIdx="0" presStyleCnt="2">
        <dgm:presLayoutVars>
          <dgm:bulletEnabled val="1"/>
        </dgm:presLayoutVars>
      </dgm:prSet>
      <dgm:spPr/>
    </dgm:pt>
    <dgm:pt modelId="{9E82D11B-5CFE-4A22-B1E0-B83992AF3C23}" type="pres">
      <dgm:prSet presAssocID="{524C7268-F2EF-40E1-B1B5-26B053092821}" presName="childShp" presStyleLbl="bgAccFollowNode1" presStyleIdx="0" presStyleCnt="2">
        <dgm:presLayoutVars>
          <dgm:bulletEnabled val="1"/>
        </dgm:presLayoutVars>
      </dgm:prSet>
      <dgm:spPr/>
    </dgm:pt>
    <dgm:pt modelId="{B75E6B3C-5AA4-4628-BA53-12BA05BC611E}" type="pres">
      <dgm:prSet presAssocID="{838EFE61-A89A-4FDE-BC30-276FD75013E9}" presName="spacing" presStyleCnt="0"/>
      <dgm:spPr/>
    </dgm:pt>
    <dgm:pt modelId="{A8A8E95E-BF83-472F-B23C-AC3518C8C030}" type="pres">
      <dgm:prSet presAssocID="{EB477247-19EC-4DC6-B7B4-6A0DAADD19E0}" presName="linNode" presStyleCnt="0"/>
      <dgm:spPr/>
    </dgm:pt>
    <dgm:pt modelId="{1D4952E9-4664-4FC3-B726-A119FCAA33C0}" type="pres">
      <dgm:prSet presAssocID="{EB477247-19EC-4DC6-B7B4-6A0DAADD19E0}" presName="parentShp" presStyleLbl="node1" presStyleIdx="1" presStyleCnt="2">
        <dgm:presLayoutVars>
          <dgm:bulletEnabled val="1"/>
        </dgm:presLayoutVars>
      </dgm:prSet>
      <dgm:spPr/>
    </dgm:pt>
    <dgm:pt modelId="{7E2C69A3-1929-4E16-82FC-2CACE9E4B565}" type="pres">
      <dgm:prSet presAssocID="{EB477247-19EC-4DC6-B7B4-6A0DAADD19E0}" presName="childShp" presStyleLbl="bgAccFollowNode1" presStyleIdx="1" presStyleCnt="2">
        <dgm:presLayoutVars>
          <dgm:bulletEnabled val="1"/>
        </dgm:presLayoutVars>
      </dgm:prSet>
      <dgm:spPr/>
    </dgm:pt>
  </dgm:ptLst>
  <dgm:cxnLst>
    <dgm:cxn modelId="{3B706D00-2515-4E8B-9945-35E013235C7A}" srcId="{ACC83B0D-7302-4CF6-BD6C-9CDCD00D194C}" destId="{524C7268-F2EF-40E1-B1B5-26B053092821}" srcOrd="0" destOrd="0" parTransId="{751ABE94-2672-4609-B68B-A02F8E58232C}" sibTransId="{838EFE61-A89A-4FDE-BC30-276FD75013E9}"/>
    <dgm:cxn modelId="{2B21F806-FB0B-4B64-94AC-69D58737386D}" srcId="{EB477247-19EC-4DC6-B7B4-6A0DAADD19E0}" destId="{B011F570-B0B3-4D1F-B0C6-6B2CD1A2477F}" srcOrd="0" destOrd="0" parTransId="{C7EA814F-3A10-479F-91E9-31710538FBB3}" sibTransId="{736E10FE-A78A-4281-8120-AFAA41ACC53A}"/>
    <dgm:cxn modelId="{00F5C670-AA4B-4124-AC8B-D2B55F6FA7DD}" type="presOf" srcId="{B011F570-B0B3-4D1F-B0C6-6B2CD1A2477F}" destId="{7E2C69A3-1929-4E16-82FC-2CACE9E4B565}" srcOrd="0" destOrd="0" presId="urn:microsoft.com/office/officeart/2005/8/layout/vList6"/>
    <dgm:cxn modelId="{E5B24C82-5C3F-4DC8-83F1-C79EB20C674D}" srcId="{ACC83B0D-7302-4CF6-BD6C-9CDCD00D194C}" destId="{EB477247-19EC-4DC6-B7B4-6A0DAADD19E0}" srcOrd="1" destOrd="0" parTransId="{6DA5A301-17D2-4BB6-B9BD-BB54A1D1BEE1}" sibTransId="{621F41FB-A978-4F89-9728-49FD1A0F7813}"/>
    <dgm:cxn modelId="{6747D999-98D7-49D1-8213-10160A74CCBF}" srcId="{524C7268-F2EF-40E1-B1B5-26B053092821}" destId="{1097CFC1-502D-451D-910B-597CD77238B1}" srcOrd="0" destOrd="0" parTransId="{AA9DBD90-2801-4F99-AE9C-2AC692BA1C6D}" sibTransId="{81501FA0-79EA-4365-9261-ABD28751EFF6}"/>
    <dgm:cxn modelId="{2AFD8C9E-6C81-4D8F-86FA-1A06C2AA9FB2}" type="presOf" srcId="{524C7268-F2EF-40E1-B1B5-26B053092821}" destId="{91DCA038-A843-4DDB-81C4-0BC62DFA4616}" srcOrd="0" destOrd="0" presId="urn:microsoft.com/office/officeart/2005/8/layout/vList6"/>
    <dgm:cxn modelId="{39D9CCA0-F400-4256-AE22-51F7F091F253}" type="presOf" srcId="{ACC83B0D-7302-4CF6-BD6C-9CDCD00D194C}" destId="{73854DE8-43BD-4488-AA84-1FF1EAD9E639}" srcOrd="0" destOrd="0" presId="urn:microsoft.com/office/officeart/2005/8/layout/vList6"/>
    <dgm:cxn modelId="{AE20C1AA-B4F5-4B51-AFEE-557E443B4E05}" type="presOf" srcId="{1097CFC1-502D-451D-910B-597CD77238B1}" destId="{9E82D11B-5CFE-4A22-B1E0-B83992AF3C23}" srcOrd="0" destOrd="0" presId="urn:microsoft.com/office/officeart/2005/8/layout/vList6"/>
    <dgm:cxn modelId="{64B26BE7-2A40-4EF6-B288-ED9EC1F4B3E2}" type="presOf" srcId="{EB477247-19EC-4DC6-B7B4-6A0DAADD19E0}" destId="{1D4952E9-4664-4FC3-B726-A119FCAA33C0}" srcOrd="0" destOrd="0" presId="urn:microsoft.com/office/officeart/2005/8/layout/vList6"/>
    <dgm:cxn modelId="{F09F6FA8-B91E-40FA-9BCC-6C05ED68388D}" type="presParOf" srcId="{73854DE8-43BD-4488-AA84-1FF1EAD9E639}" destId="{E61F70BE-3275-4C7C-AD2C-03C2991CCAA1}" srcOrd="0" destOrd="0" presId="urn:microsoft.com/office/officeart/2005/8/layout/vList6"/>
    <dgm:cxn modelId="{5C0934DA-F805-4A5F-B7B0-007971D772F5}" type="presParOf" srcId="{E61F70BE-3275-4C7C-AD2C-03C2991CCAA1}" destId="{91DCA038-A843-4DDB-81C4-0BC62DFA4616}" srcOrd="0" destOrd="0" presId="urn:microsoft.com/office/officeart/2005/8/layout/vList6"/>
    <dgm:cxn modelId="{6CA08DD1-584A-4C72-80B9-47DA9E801830}" type="presParOf" srcId="{E61F70BE-3275-4C7C-AD2C-03C2991CCAA1}" destId="{9E82D11B-5CFE-4A22-B1E0-B83992AF3C23}" srcOrd="1" destOrd="0" presId="urn:microsoft.com/office/officeart/2005/8/layout/vList6"/>
    <dgm:cxn modelId="{C4C362DA-667D-479B-A097-B737B6034C28}" type="presParOf" srcId="{73854DE8-43BD-4488-AA84-1FF1EAD9E639}" destId="{B75E6B3C-5AA4-4628-BA53-12BA05BC611E}" srcOrd="1" destOrd="0" presId="urn:microsoft.com/office/officeart/2005/8/layout/vList6"/>
    <dgm:cxn modelId="{79A0A3A9-F788-420C-A232-9022DE1769EF}" type="presParOf" srcId="{73854DE8-43BD-4488-AA84-1FF1EAD9E639}" destId="{A8A8E95E-BF83-472F-B23C-AC3518C8C030}" srcOrd="2" destOrd="0" presId="urn:microsoft.com/office/officeart/2005/8/layout/vList6"/>
    <dgm:cxn modelId="{37916DFB-7060-4FBA-BA86-28B833B321EC}" type="presParOf" srcId="{A8A8E95E-BF83-472F-B23C-AC3518C8C030}" destId="{1D4952E9-4664-4FC3-B726-A119FCAA33C0}" srcOrd="0" destOrd="0" presId="urn:microsoft.com/office/officeart/2005/8/layout/vList6"/>
    <dgm:cxn modelId="{5A7FA4D1-2C12-4DFA-8958-651D70044B91}" type="presParOf" srcId="{A8A8E95E-BF83-472F-B23C-AC3518C8C030}" destId="{7E2C69A3-1929-4E16-82FC-2CACE9E4B56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2C9B3-3DFD-43A1-A4FB-03AE5B692B58}">
      <dsp:nvSpPr>
        <dsp:cNvPr id="0" name=""/>
        <dsp:cNvSpPr/>
      </dsp:nvSpPr>
      <dsp:spPr>
        <a:xfrm rot="10800000">
          <a:off x="1126673" y="1784"/>
          <a:ext cx="3871045" cy="606542"/>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7468" tIns="64770" rIns="120904" bIns="64770" numCol="1" spcCol="1270" anchor="ctr" anchorCtr="0">
          <a:noAutofit/>
        </a:bodyPr>
        <a:lstStyle/>
        <a:p>
          <a:pPr marL="0" lvl="0" indent="0" algn="ctr" defTabSz="755650">
            <a:lnSpc>
              <a:spcPct val="90000"/>
            </a:lnSpc>
            <a:spcBef>
              <a:spcPct val="0"/>
            </a:spcBef>
            <a:spcAft>
              <a:spcPct val="35000"/>
            </a:spcAft>
            <a:buNone/>
          </a:pPr>
          <a:r>
            <a:rPr lang="es-AR" sz="1700" b="1" kern="1200" dirty="0">
              <a:solidFill>
                <a:schemeClr val="bg1"/>
              </a:solidFill>
              <a:latin typeface="Roboto"/>
            </a:rPr>
            <a:t>CRIMINALIDAD ECÓNOMICA</a:t>
          </a:r>
          <a:endParaRPr lang="es-AR" sz="1700" kern="1200" dirty="0">
            <a:solidFill>
              <a:schemeClr val="bg1"/>
            </a:solidFill>
          </a:endParaRPr>
        </a:p>
      </dsp:txBody>
      <dsp:txXfrm rot="10800000">
        <a:off x="1278308" y="1784"/>
        <a:ext cx="3719410" cy="606542"/>
      </dsp:txXfrm>
    </dsp:sp>
    <dsp:sp modelId="{E14FEFEE-B541-49C0-8280-301B7577000D}">
      <dsp:nvSpPr>
        <dsp:cNvPr id="0" name=""/>
        <dsp:cNvSpPr/>
      </dsp:nvSpPr>
      <dsp:spPr>
        <a:xfrm>
          <a:off x="823402" y="1784"/>
          <a:ext cx="606542" cy="6065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a:noFill/>
        </a:ln>
        <a:effectLst/>
      </dsp:spPr>
      <dsp:style>
        <a:lnRef idx="0">
          <a:scrgbClr r="0" g="0" b="0"/>
        </a:lnRef>
        <a:fillRef idx="1">
          <a:scrgbClr r="0" g="0" b="0"/>
        </a:fillRef>
        <a:effectRef idx="2">
          <a:scrgbClr r="0" g="0" b="0"/>
        </a:effectRef>
        <a:fontRef idx="minor"/>
      </dsp:style>
    </dsp:sp>
    <dsp:sp modelId="{6F34EFB3-EDCA-4A40-B5BB-FD493E7445F9}">
      <dsp:nvSpPr>
        <dsp:cNvPr id="0" name=""/>
        <dsp:cNvSpPr/>
      </dsp:nvSpPr>
      <dsp:spPr>
        <a:xfrm rot="10800000">
          <a:off x="1126673" y="789383"/>
          <a:ext cx="3871045" cy="606542"/>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7468" tIns="64770" rIns="120904" bIns="64770" numCol="1" spcCol="1270" anchor="ctr" anchorCtr="0">
          <a:noAutofit/>
        </a:bodyPr>
        <a:lstStyle/>
        <a:p>
          <a:pPr marL="0" lvl="0" indent="0" algn="ctr" defTabSz="755650">
            <a:lnSpc>
              <a:spcPct val="90000"/>
            </a:lnSpc>
            <a:spcBef>
              <a:spcPct val="0"/>
            </a:spcBef>
            <a:spcAft>
              <a:spcPct val="35000"/>
            </a:spcAft>
            <a:buNone/>
          </a:pPr>
          <a:r>
            <a:rPr lang="es-AR" sz="1700" b="1" kern="1200" dirty="0">
              <a:solidFill>
                <a:schemeClr val="bg1"/>
              </a:solidFill>
            </a:rPr>
            <a:t>INDUSTRIA FINTECH</a:t>
          </a:r>
        </a:p>
      </dsp:txBody>
      <dsp:txXfrm rot="10800000">
        <a:off x="1278308" y="789383"/>
        <a:ext cx="3719410" cy="606542"/>
      </dsp:txXfrm>
    </dsp:sp>
    <dsp:sp modelId="{24256257-C842-4D51-9394-F3F08667A9F5}">
      <dsp:nvSpPr>
        <dsp:cNvPr id="0" name=""/>
        <dsp:cNvSpPr/>
      </dsp:nvSpPr>
      <dsp:spPr>
        <a:xfrm>
          <a:off x="823402" y="789383"/>
          <a:ext cx="606542" cy="6065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 modelId="{12730A5E-3A44-4B75-BEA5-A5BD2CB86B80}">
      <dsp:nvSpPr>
        <dsp:cNvPr id="0" name=""/>
        <dsp:cNvSpPr/>
      </dsp:nvSpPr>
      <dsp:spPr>
        <a:xfrm rot="10800000">
          <a:off x="1126673" y="1576983"/>
          <a:ext cx="3871045" cy="606542"/>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7468" tIns="64770" rIns="120904" bIns="64770" numCol="1" spcCol="1270" anchor="ctr" anchorCtr="0">
          <a:noAutofit/>
        </a:bodyPr>
        <a:lstStyle/>
        <a:p>
          <a:pPr marL="0" lvl="0" indent="0" algn="ctr" defTabSz="755650">
            <a:lnSpc>
              <a:spcPct val="90000"/>
            </a:lnSpc>
            <a:spcBef>
              <a:spcPct val="0"/>
            </a:spcBef>
            <a:spcAft>
              <a:spcPct val="35000"/>
            </a:spcAft>
            <a:buNone/>
          </a:pPr>
          <a:r>
            <a:rPr lang="es-AR" sz="1700" b="1" kern="1200" dirty="0">
              <a:solidFill>
                <a:schemeClr val="bg1"/>
              </a:solidFill>
            </a:rPr>
            <a:t>SISTEMA PREVENTIVO LA/FT (UIF, Sujetos Obligados)</a:t>
          </a:r>
        </a:p>
      </dsp:txBody>
      <dsp:txXfrm rot="10800000">
        <a:off x="1278308" y="1576983"/>
        <a:ext cx="3719410" cy="606542"/>
      </dsp:txXfrm>
    </dsp:sp>
    <dsp:sp modelId="{33692489-73CD-4A76-BB91-6FB9F70235B3}">
      <dsp:nvSpPr>
        <dsp:cNvPr id="0" name=""/>
        <dsp:cNvSpPr/>
      </dsp:nvSpPr>
      <dsp:spPr>
        <a:xfrm>
          <a:off x="823402" y="1576983"/>
          <a:ext cx="606542" cy="6065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2">
          <a:scrgbClr r="0" g="0" b="0"/>
        </a:effectRef>
        <a:fontRef idx="minor"/>
      </dsp:style>
    </dsp:sp>
    <dsp:sp modelId="{90617C8D-5258-41F4-B4C4-CF81297F60F9}">
      <dsp:nvSpPr>
        <dsp:cNvPr id="0" name=""/>
        <dsp:cNvSpPr/>
      </dsp:nvSpPr>
      <dsp:spPr>
        <a:xfrm rot="10800000">
          <a:off x="1126673" y="2364582"/>
          <a:ext cx="3871045" cy="606542"/>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7468" tIns="64770" rIns="120904" bIns="64770" numCol="1" spcCol="1270" anchor="ctr" anchorCtr="0">
          <a:noAutofit/>
        </a:bodyPr>
        <a:lstStyle/>
        <a:p>
          <a:pPr marL="0" lvl="0" indent="0" algn="ctr" defTabSz="755650">
            <a:lnSpc>
              <a:spcPct val="90000"/>
            </a:lnSpc>
            <a:spcBef>
              <a:spcPct val="0"/>
            </a:spcBef>
            <a:spcAft>
              <a:spcPct val="35000"/>
            </a:spcAft>
            <a:buNone/>
          </a:pPr>
          <a:r>
            <a:rPr lang="es-AR" sz="1700" b="1" kern="1200" dirty="0">
              <a:solidFill>
                <a:schemeClr val="bg1"/>
              </a:solidFill>
              <a:latin typeface="Roboto"/>
            </a:rPr>
            <a:t>Ingeniería Social</a:t>
          </a:r>
        </a:p>
      </dsp:txBody>
      <dsp:txXfrm rot="10800000">
        <a:off x="1278308" y="2364582"/>
        <a:ext cx="3719410" cy="606542"/>
      </dsp:txXfrm>
    </dsp:sp>
    <dsp:sp modelId="{848272E5-B994-4181-8BE9-4BBDBEDE6568}">
      <dsp:nvSpPr>
        <dsp:cNvPr id="0" name=""/>
        <dsp:cNvSpPr/>
      </dsp:nvSpPr>
      <dsp:spPr>
        <a:xfrm>
          <a:off x="840215" y="2364934"/>
          <a:ext cx="606542" cy="60654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1">
          <a:scrgbClr r="0" g="0" b="0"/>
        </a:fillRef>
        <a:effectRef idx="2">
          <a:scrgbClr r="0" g="0" b="0"/>
        </a:effectRef>
        <a:fontRef idx="minor"/>
      </dsp:style>
    </dsp:sp>
    <dsp:sp modelId="{68CD859D-D8D5-4379-B1FA-383B984DFC4B}">
      <dsp:nvSpPr>
        <dsp:cNvPr id="0" name=""/>
        <dsp:cNvSpPr/>
      </dsp:nvSpPr>
      <dsp:spPr>
        <a:xfrm rot="10800000">
          <a:off x="1126673" y="3152182"/>
          <a:ext cx="3871045" cy="606542"/>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7468" tIns="64770" rIns="120904" bIns="64770" numCol="1" spcCol="1270" anchor="ctr" anchorCtr="0">
          <a:noAutofit/>
        </a:bodyPr>
        <a:lstStyle/>
        <a:p>
          <a:pPr marL="0" lvl="0" indent="0" algn="ctr" defTabSz="755650">
            <a:lnSpc>
              <a:spcPct val="90000"/>
            </a:lnSpc>
            <a:spcBef>
              <a:spcPct val="0"/>
            </a:spcBef>
            <a:spcAft>
              <a:spcPct val="35000"/>
            </a:spcAft>
            <a:buNone/>
          </a:pPr>
          <a:r>
            <a:rPr lang="es-AR" sz="1700" b="1" kern="1200" dirty="0">
              <a:solidFill>
                <a:schemeClr val="bg1"/>
              </a:solidFill>
              <a:latin typeface="Roboto"/>
            </a:rPr>
            <a:t>OSINT</a:t>
          </a:r>
        </a:p>
      </dsp:txBody>
      <dsp:txXfrm rot="10800000">
        <a:off x="1278308" y="3152182"/>
        <a:ext cx="3719410" cy="606542"/>
      </dsp:txXfrm>
    </dsp:sp>
    <dsp:sp modelId="{319DE003-2B6B-4A7C-9002-93B0FB645403}">
      <dsp:nvSpPr>
        <dsp:cNvPr id="0" name=""/>
        <dsp:cNvSpPr/>
      </dsp:nvSpPr>
      <dsp:spPr>
        <a:xfrm>
          <a:off x="823402" y="3152182"/>
          <a:ext cx="606542" cy="60654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2">
          <a:scrgbClr r="0" g="0" b="0"/>
        </a:effectRef>
        <a:fontRef idx="minor"/>
      </dsp:style>
    </dsp:sp>
    <dsp:sp modelId="{CA507FDE-38A3-46D7-9001-25BCED95FA7C}">
      <dsp:nvSpPr>
        <dsp:cNvPr id="0" name=""/>
        <dsp:cNvSpPr/>
      </dsp:nvSpPr>
      <dsp:spPr>
        <a:xfrm rot="10800000">
          <a:off x="1126673" y="3939781"/>
          <a:ext cx="3871045" cy="606542"/>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7468" tIns="64770" rIns="120904" bIns="64770" numCol="1" spcCol="1270" anchor="ctr" anchorCtr="0">
          <a:noAutofit/>
        </a:bodyPr>
        <a:lstStyle/>
        <a:p>
          <a:pPr marL="0" lvl="0" indent="0" algn="ctr" defTabSz="755650">
            <a:lnSpc>
              <a:spcPct val="90000"/>
            </a:lnSpc>
            <a:spcBef>
              <a:spcPct val="0"/>
            </a:spcBef>
            <a:spcAft>
              <a:spcPct val="35000"/>
            </a:spcAft>
            <a:buNone/>
          </a:pPr>
          <a:r>
            <a:rPr lang="es-AR" sz="1700" b="1" kern="1200" dirty="0">
              <a:solidFill>
                <a:schemeClr val="bg1"/>
              </a:solidFill>
              <a:latin typeface="Roboto"/>
            </a:rPr>
            <a:t>Fuentes de Información Públicas/Privadas</a:t>
          </a:r>
        </a:p>
      </dsp:txBody>
      <dsp:txXfrm rot="10800000">
        <a:off x="1278308" y="3939781"/>
        <a:ext cx="3719410" cy="606542"/>
      </dsp:txXfrm>
    </dsp:sp>
    <dsp:sp modelId="{C92AC0A3-F774-4DA5-B5FC-587D9EACCEBE}">
      <dsp:nvSpPr>
        <dsp:cNvPr id="0" name=""/>
        <dsp:cNvSpPr/>
      </dsp:nvSpPr>
      <dsp:spPr>
        <a:xfrm>
          <a:off x="823402" y="3939781"/>
          <a:ext cx="606542" cy="606542"/>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74985-420E-47B2-AC0A-2AD2B2038087}">
      <dsp:nvSpPr>
        <dsp:cNvPr id="0" name=""/>
        <dsp:cNvSpPr/>
      </dsp:nvSpPr>
      <dsp:spPr>
        <a:xfrm>
          <a:off x="2561166" y="1206500"/>
          <a:ext cx="3005666" cy="3005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AR" sz="2500" b="1" kern="1200" dirty="0">
              <a:solidFill>
                <a:srgbClr val="0070C0"/>
              </a:solidFill>
            </a:rPr>
            <a:t>Nota Interpretativa de la R.30 del GAFI</a:t>
          </a:r>
          <a:endParaRPr lang="es-AR" sz="2500" kern="1200" dirty="0"/>
        </a:p>
      </dsp:txBody>
      <dsp:txXfrm>
        <a:off x="3001336" y="1646670"/>
        <a:ext cx="2125326" cy="2125326"/>
      </dsp:txXfrm>
    </dsp:sp>
    <dsp:sp modelId="{67035A65-BADB-4227-A5CC-0F33B2A4DEA2}">
      <dsp:nvSpPr>
        <dsp:cNvPr id="0" name=""/>
        <dsp:cNvSpPr/>
      </dsp:nvSpPr>
      <dsp:spPr>
        <a:xfrm>
          <a:off x="3312583" y="536"/>
          <a:ext cx="1502833" cy="15028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1" kern="1200" dirty="0">
              <a:solidFill>
                <a:srgbClr val="FF0000"/>
              </a:solidFill>
            </a:rPr>
            <a:t>ENFOQUE DE TOOS LOS DELITOS</a:t>
          </a:r>
        </a:p>
      </dsp:txBody>
      <dsp:txXfrm>
        <a:off x="3532668" y="220621"/>
        <a:ext cx="1062663" cy="1062663"/>
      </dsp:txXfrm>
    </dsp:sp>
    <dsp:sp modelId="{BFDCCF14-1E36-411E-B743-023C8DBEF9D6}">
      <dsp:nvSpPr>
        <dsp:cNvPr id="0" name=""/>
        <dsp:cNvSpPr/>
      </dsp:nvSpPr>
      <dsp:spPr>
        <a:xfrm>
          <a:off x="5269963" y="1957916"/>
          <a:ext cx="1502833" cy="15028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1" kern="1200" dirty="0">
              <a:solidFill>
                <a:schemeClr val="accent2"/>
              </a:solidFill>
            </a:rPr>
            <a:t>ENFOQUE DE UMBRAL</a:t>
          </a:r>
        </a:p>
      </dsp:txBody>
      <dsp:txXfrm>
        <a:off x="5490048" y="2178001"/>
        <a:ext cx="1062663" cy="1062663"/>
      </dsp:txXfrm>
    </dsp:sp>
    <dsp:sp modelId="{4A846481-CFE1-4491-BC5C-8232FEC18AB2}">
      <dsp:nvSpPr>
        <dsp:cNvPr id="0" name=""/>
        <dsp:cNvSpPr/>
      </dsp:nvSpPr>
      <dsp:spPr>
        <a:xfrm>
          <a:off x="3312583" y="3915297"/>
          <a:ext cx="1502833" cy="15028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1" kern="1200" dirty="0">
              <a:solidFill>
                <a:schemeClr val="accent2"/>
              </a:solidFill>
            </a:rPr>
            <a:t>COMBINACIÓN DE ENFOQUES</a:t>
          </a:r>
        </a:p>
      </dsp:txBody>
      <dsp:txXfrm>
        <a:off x="3532668" y="4135382"/>
        <a:ext cx="1062663" cy="1062663"/>
      </dsp:txXfrm>
    </dsp:sp>
    <dsp:sp modelId="{8ABCE237-9418-4E8B-A55E-1AAA5883A369}">
      <dsp:nvSpPr>
        <dsp:cNvPr id="0" name=""/>
        <dsp:cNvSpPr/>
      </dsp:nvSpPr>
      <dsp:spPr>
        <a:xfrm>
          <a:off x="1355202" y="1957916"/>
          <a:ext cx="1502833" cy="15028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1" kern="1200" dirty="0">
              <a:solidFill>
                <a:schemeClr val="accent2"/>
              </a:solidFill>
            </a:rPr>
            <a:t>ENFOQUE DE LISTA</a:t>
          </a:r>
        </a:p>
      </dsp:txBody>
      <dsp:txXfrm>
        <a:off x="1575287" y="2178001"/>
        <a:ext cx="1062663" cy="10626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E19B3-C7C5-434E-B85F-4616498A8DB9}">
      <dsp:nvSpPr>
        <dsp:cNvPr id="0" name=""/>
        <dsp:cNvSpPr/>
      </dsp:nvSpPr>
      <dsp:spPr>
        <a:xfrm>
          <a:off x="3571" y="2152976"/>
          <a:ext cx="1561703" cy="1112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dirty="0"/>
            <a:t>Sujetos Obligados</a:t>
          </a:r>
        </a:p>
      </dsp:txBody>
      <dsp:txXfrm>
        <a:off x="36161" y="2185566"/>
        <a:ext cx="1496523" cy="1047533"/>
      </dsp:txXfrm>
    </dsp:sp>
    <dsp:sp modelId="{4E35E2A5-6DD3-460E-8EEB-D5054A4846B7}">
      <dsp:nvSpPr>
        <dsp:cNvPr id="0" name=""/>
        <dsp:cNvSpPr/>
      </dsp:nvSpPr>
      <dsp:spPr>
        <a:xfrm>
          <a:off x="1721445"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a:off x="1721445" y="2593142"/>
        <a:ext cx="231757" cy="232382"/>
      </dsp:txXfrm>
    </dsp:sp>
    <dsp:sp modelId="{F0D4266B-8802-473A-A980-0818AF807070}">
      <dsp:nvSpPr>
        <dsp:cNvPr id="0" name=""/>
        <dsp:cNvSpPr/>
      </dsp:nvSpPr>
      <dsp:spPr>
        <a:xfrm>
          <a:off x="2189956" y="2152976"/>
          <a:ext cx="1561703" cy="1112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dirty="0"/>
            <a:t>ROS</a:t>
          </a:r>
        </a:p>
        <a:p>
          <a:pPr marL="0" lvl="0" indent="0" algn="ctr" defTabSz="800100">
            <a:lnSpc>
              <a:spcPct val="90000"/>
            </a:lnSpc>
            <a:spcBef>
              <a:spcPct val="0"/>
            </a:spcBef>
            <a:spcAft>
              <a:spcPct val="35000"/>
            </a:spcAft>
            <a:buNone/>
          </a:pPr>
          <a:r>
            <a:rPr lang="es-AR" sz="1800" kern="1200" dirty="0"/>
            <a:t>RFT</a:t>
          </a:r>
        </a:p>
        <a:p>
          <a:pPr marL="0" lvl="0" indent="0" algn="ctr" defTabSz="800100">
            <a:lnSpc>
              <a:spcPct val="90000"/>
            </a:lnSpc>
            <a:spcBef>
              <a:spcPct val="0"/>
            </a:spcBef>
            <a:spcAft>
              <a:spcPct val="35000"/>
            </a:spcAft>
            <a:buNone/>
          </a:pPr>
          <a:r>
            <a:rPr lang="es-AR" sz="1800" kern="1200" dirty="0"/>
            <a:t>RSM</a:t>
          </a:r>
        </a:p>
      </dsp:txBody>
      <dsp:txXfrm>
        <a:off x="2222546" y="2185566"/>
        <a:ext cx="1496523" cy="1047533"/>
      </dsp:txXfrm>
    </dsp:sp>
    <dsp:sp modelId="{4D6FB34E-4BC4-4E78-BF5F-683105DDBE6C}">
      <dsp:nvSpPr>
        <dsp:cNvPr id="0" name=""/>
        <dsp:cNvSpPr/>
      </dsp:nvSpPr>
      <dsp:spPr>
        <a:xfrm>
          <a:off x="3907829"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a:off x="3907829" y="2593142"/>
        <a:ext cx="231757" cy="232382"/>
      </dsp:txXfrm>
    </dsp:sp>
    <dsp:sp modelId="{3300E7C9-4F00-42BF-94D4-4E9F402A0AA5}">
      <dsp:nvSpPr>
        <dsp:cNvPr id="0" name=""/>
        <dsp:cNvSpPr/>
      </dsp:nvSpPr>
      <dsp:spPr>
        <a:xfrm>
          <a:off x="4376340" y="2152976"/>
          <a:ext cx="1561703" cy="1112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dirty="0"/>
            <a:t>UIF</a:t>
          </a:r>
        </a:p>
      </dsp:txBody>
      <dsp:txXfrm>
        <a:off x="4408930" y="2185566"/>
        <a:ext cx="1496523" cy="1047533"/>
      </dsp:txXfrm>
    </dsp:sp>
    <dsp:sp modelId="{42F17B92-DC69-49F8-B8DB-8F898A0208BB}">
      <dsp:nvSpPr>
        <dsp:cNvPr id="0" name=""/>
        <dsp:cNvSpPr/>
      </dsp:nvSpPr>
      <dsp:spPr>
        <a:xfrm>
          <a:off x="6094214"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a:off x="6094214" y="2593142"/>
        <a:ext cx="231757" cy="232382"/>
      </dsp:txXfrm>
    </dsp:sp>
    <dsp:sp modelId="{D2518955-DE15-44E7-8D5F-1AFC7636C3AE}">
      <dsp:nvSpPr>
        <dsp:cNvPr id="0" name=""/>
        <dsp:cNvSpPr/>
      </dsp:nvSpPr>
      <dsp:spPr>
        <a:xfrm>
          <a:off x="6562724" y="2152976"/>
          <a:ext cx="1561703" cy="1112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dirty="0"/>
            <a:t>MPF</a:t>
          </a:r>
        </a:p>
      </dsp:txBody>
      <dsp:txXfrm>
        <a:off x="6595314" y="2185566"/>
        <a:ext cx="1496523" cy="10475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8138-7CB6-47B5-BEB4-70065A090F4E}">
      <dsp:nvSpPr>
        <dsp:cNvPr id="0" name=""/>
        <dsp:cNvSpPr/>
      </dsp:nvSpPr>
      <dsp:spPr>
        <a:xfrm>
          <a:off x="4762" y="540363"/>
          <a:ext cx="1476375" cy="1134963"/>
        </a:xfrm>
        <a:prstGeom prst="roundRect">
          <a:avLst>
            <a:gd name="adj" fmla="val 10000"/>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accent2"/>
              </a:solidFill>
            </a:rPr>
            <a:t>KYC “conozca a su cliente”</a:t>
          </a:r>
        </a:p>
      </dsp:txBody>
      <dsp:txXfrm>
        <a:off x="38004" y="573605"/>
        <a:ext cx="1409891" cy="1068479"/>
      </dsp:txXfrm>
    </dsp:sp>
    <dsp:sp modelId="{52B0CBF9-E02A-4CFB-B0D3-2613E7401F40}">
      <dsp:nvSpPr>
        <dsp:cNvPr id="0" name=""/>
        <dsp:cNvSpPr/>
      </dsp:nvSpPr>
      <dsp:spPr>
        <a:xfrm>
          <a:off x="1628774" y="924774"/>
          <a:ext cx="312991" cy="366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a:off x="1628774" y="998002"/>
        <a:ext cx="219094" cy="219685"/>
      </dsp:txXfrm>
    </dsp:sp>
    <dsp:sp modelId="{C3B3CD4D-9B78-4400-9B38-E75601715D7F}">
      <dsp:nvSpPr>
        <dsp:cNvPr id="0" name=""/>
        <dsp:cNvSpPr/>
      </dsp:nvSpPr>
      <dsp:spPr>
        <a:xfrm>
          <a:off x="2071687" y="540363"/>
          <a:ext cx="1476375" cy="1134963"/>
        </a:xfrm>
        <a:prstGeom prst="roundRect">
          <a:avLst>
            <a:gd name="adj" fmla="val 10000"/>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accent2"/>
              </a:solidFill>
            </a:rPr>
            <a:t>CDD</a:t>
          </a:r>
        </a:p>
        <a:p>
          <a:pPr marL="0" lvl="0" indent="0" algn="ctr" defTabSz="711200">
            <a:lnSpc>
              <a:spcPct val="90000"/>
            </a:lnSpc>
            <a:spcBef>
              <a:spcPct val="0"/>
            </a:spcBef>
            <a:spcAft>
              <a:spcPct val="35000"/>
            </a:spcAft>
            <a:buNone/>
          </a:pPr>
          <a:r>
            <a:rPr lang="es-AR" sz="1600" kern="1200" dirty="0">
              <a:solidFill>
                <a:schemeClr val="accent2"/>
              </a:solidFill>
            </a:rPr>
            <a:t>debida diligencia cliente</a:t>
          </a:r>
        </a:p>
      </dsp:txBody>
      <dsp:txXfrm>
        <a:off x="2104929" y="573605"/>
        <a:ext cx="1409891" cy="1068479"/>
      </dsp:txXfrm>
    </dsp:sp>
    <dsp:sp modelId="{906AC017-00EB-4608-835A-194A208C61F6}">
      <dsp:nvSpPr>
        <dsp:cNvPr id="0" name=""/>
        <dsp:cNvSpPr/>
      </dsp:nvSpPr>
      <dsp:spPr>
        <a:xfrm>
          <a:off x="3695700" y="924774"/>
          <a:ext cx="312991" cy="366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a:off x="3695700" y="998002"/>
        <a:ext cx="219094" cy="219685"/>
      </dsp:txXfrm>
    </dsp:sp>
    <dsp:sp modelId="{1324AEAF-0B9D-4BE3-AAEA-881401D43CBE}">
      <dsp:nvSpPr>
        <dsp:cNvPr id="0" name=""/>
        <dsp:cNvSpPr/>
      </dsp:nvSpPr>
      <dsp:spPr>
        <a:xfrm>
          <a:off x="4138612" y="540363"/>
          <a:ext cx="1476375" cy="1134963"/>
        </a:xfrm>
        <a:prstGeom prst="roundRect">
          <a:avLst>
            <a:gd name="adj" fmla="val 10000"/>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accent2"/>
              </a:solidFill>
            </a:rPr>
            <a:t>TM monitoreo de transacciones</a:t>
          </a:r>
        </a:p>
      </dsp:txBody>
      <dsp:txXfrm>
        <a:off x="4171854" y="573605"/>
        <a:ext cx="1409891" cy="1068479"/>
      </dsp:txXfrm>
    </dsp:sp>
    <dsp:sp modelId="{A9069A94-022D-45F3-98AC-0665E7448974}">
      <dsp:nvSpPr>
        <dsp:cNvPr id="0" name=""/>
        <dsp:cNvSpPr/>
      </dsp:nvSpPr>
      <dsp:spPr>
        <a:xfrm>
          <a:off x="5762625" y="924774"/>
          <a:ext cx="312991" cy="366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a:off x="5762625" y="998002"/>
        <a:ext cx="219094" cy="219685"/>
      </dsp:txXfrm>
    </dsp:sp>
    <dsp:sp modelId="{8C8FB61C-5204-40FC-B274-BF3F628E49F2}">
      <dsp:nvSpPr>
        <dsp:cNvPr id="0" name=""/>
        <dsp:cNvSpPr/>
      </dsp:nvSpPr>
      <dsp:spPr>
        <a:xfrm>
          <a:off x="6205537" y="540363"/>
          <a:ext cx="1476375" cy="1134963"/>
        </a:xfrm>
        <a:prstGeom prst="roundRect">
          <a:avLst>
            <a:gd name="adj" fmla="val 10000"/>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accent2"/>
              </a:solidFill>
            </a:rPr>
            <a:t>NS</a:t>
          </a:r>
        </a:p>
        <a:p>
          <a:pPr marL="0" lvl="0" indent="0" algn="ctr" defTabSz="711200">
            <a:lnSpc>
              <a:spcPct val="90000"/>
            </a:lnSpc>
            <a:spcBef>
              <a:spcPct val="0"/>
            </a:spcBef>
            <a:spcAft>
              <a:spcPct val="35000"/>
            </a:spcAft>
            <a:buNone/>
          </a:pPr>
          <a:r>
            <a:rPr lang="es-AR" sz="1600" kern="1200" dirty="0">
              <a:solidFill>
                <a:schemeClr val="accent2"/>
              </a:solidFill>
            </a:rPr>
            <a:t>Screening de nombres </a:t>
          </a:r>
        </a:p>
      </dsp:txBody>
      <dsp:txXfrm>
        <a:off x="6238779" y="573605"/>
        <a:ext cx="1409891" cy="1068479"/>
      </dsp:txXfrm>
    </dsp:sp>
    <dsp:sp modelId="{6EF686A2-54C4-427F-A43F-6618FC1643AA}">
      <dsp:nvSpPr>
        <dsp:cNvPr id="0" name=""/>
        <dsp:cNvSpPr/>
      </dsp:nvSpPr>
      <dsp:spPr>
        <a:xfrm>
          <a:off x="7829550" y="924774"/>
          <a:ext cx="312991" cy="366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a:off x="7829550" y="998002"/>
        <a:ext cx="219094" cy="219685"/>
      </dsp:txXfrm>
    </dsp:sp>
    <dsp:sp modelId="{1F601FA2-D674-42C7-A5E7-F0EDCC13ED53}">
      <dsp:nvSpPr>
        <dsp:cNvPr id="0" name=""/>
        <dsp:cNvSpPr/>
      </dsp:nvSpPr>
      <dsp:spPr>
        <a:xfrm>
          <a:off x="8272462" y="540363"/>
          <a:ext cx="1476375" cy="1134963"/>
        </a:xfrm>
        <a:prstGeom prst="roundRect">
          <a:avLst>
            <a:gd name="adj" fmla="val 10000"/>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chemeClr val="accent2"/>
              </a:solidFill>
            </a:rPr>
            <a:t>Entre otros</a:t>
          </a:r>
        </a:p>
      </dsp:txBody>
      <dsp:txXfrm>
        <a:off x="8305704" y="573605"/>
        <a:ext cx="1409891" cy="1068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01324-95C7-47D7-8207-69F6E218D091}">
      <dsp:nvSpPr>
        <dsp:cNvPr id="0" name=""/>
        <dsp:cNvSpPr/>
      </dsp:nvSpPr>
      <dsp:spPr>
        <a:xfrm>
          <a:off x="1489064" y="342201"/>
          <a:ext cx="1205141" cy="783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AR" sz="1100" kern="1200" dirty="0"/>
            <a:t>Globalización</a:t>
          </a:r>
        </a:p>
      </dsp:txBody>
      <dsp:txXfrm>
        <a:off x="1527304" y="380441"/>
        <a:ext cx="1128661" cy="706861"/>
      </dsp:txXfrm>
    </dsp:sp>
    <dsp:sp modelId="{1DABBE94-5B2B-4D2A-BBEA-9E2075353A23}">
      <dsp:nvSpPr>
        <dsp:cNvPr id="0" name=""/>
        <dsp:cNvSpPr/>
      </dsp:nvSpPr>
      <dsp:spPr>
        <a:xfrm>
          <a:off x="526311" y="733872"/>
          <a:ext cx="3130647" cy="3130647"/>
        </a:xfrm>
        <a:custGeom>
          <a:avLst/>
          <a:gdLst/>
          <a:ahLst/>
          <a:cxnLst/>
          <a:rect l="0" t="0" r="0" b="0"/>
          <a:pathLst>
            <a:path>
              <a:moveTo>
                <a:pt x="2176177" y="124110"/>
              </a:moveTo>
              <a:arcTo wR="1565323" hR="1565323" stAng="17578169" swAng="196192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112B36-FEA0-4EB3-874B-36D9A4B1E8AF}">
      <dsp:nvSpPr>
        <dsp:cNvPr id="0" name=""/>
        <dsp:cNvSpPr/>
      </dsp:nvSpPr>
      <dsp:spPr>
        <a:xfrm>
          <a:off x="2977775" y="1423813"/>
          <a:ext cx="1205141" cy="783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AR" sz="1100" kern="1200" dirty="0"/>
            <a:t>Acumulación financiera 80 y 90</a:t>
          </a:r>
        </a:p>
      </dsp:txBody>
      <dsp:txXfrm>
        <a:off x="3016015" y="1462053"/>
        <a:ext cx="1128661" cy="706861"/>
      </dsp:txXfrm>
    </dsp:sp>
    <dsp:sp modelId="{B664B38D-8F2E-4CD2-BC8A-37067FA4F5B9}">
      <dsp:nvSpPr>
        <dsp:cNvPr id="0" name=""/>
        <dsp:cNvSpPr/>
      </dsp:nvSpPr>
      <dsp:spPr>
        <a:xfrm>
          <a:off x="526311" y="733872"/>
          <a:ext cx="3130647" cy="3130647"/>
        </a:xfrm>
        <a:custGeom>
          <a:avLst/>
          <a:gdLst/>
          <a:ahLst/>
          <a:cxnLst/>
          <a:rect l="0" t="0" r="0" b="0"/>
          <a:pathLst>
            <a:path>
              <a:moveTo>
                <a:pt x="3128514" y="1483619"/>
              </a:moveTo>
              <a:arcTo wR="1565323" hR="1565323" stAng="21420481" swAng="227181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41C704-E8F5-4A61-9158-86E7904A774E}">
      <dsp:nvSpPr>
        <dsp:cNvPr id="0" name=""/>
        <dsp:cNvSpPr/>
      </dsp:nvSpPr>
      <dsp:spPr>
        <a:xfrm>
          <a:off x="2312805" y="3202627"/>
          <a:ext cx="1397807" cy="7258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AR" sz="1100" kern="1200" dirty="0"/>
            <a:t>Metamorfosis del CO</a:t>
          </a:r>
        </a:p>
      </dsp:txBody>
      <dsp:txXfrm>
        <a:off x="2348240" y="3238062"/>
        <a:ext cx="1326937" cy="655013"/>
      </dsp:txXfrm>
    </dsp:sp>
    <dsp:sp modelId="{E0504E14-A968-4F2F-A85E-2A0C7A1807FC}">
      <dsp:nvSpPr>
        <dsp:cNvPr id="0" name=""/>
        <dsp:cNvSpPr/>
      </dsp:nvSpPr>
      <dsp:spPr>
        <a:xfrm>
          <a:off x="526311" y="733872"/>
          <a:ext cx="3130647" cy="3130647"/>
        </a:xfrm>
        <a:custGeom>
          <a:avLst/>
          <a:gdLst/>
          <a:ahLst/>
          <a:cxnLst/>
          <a:rect l="0" t="0" r="0" b="0"/>
          <a:pathLst>
            <a:path>
              <a:moveTo>
                <a:pt x="1781158" y="3115696"/>
              </a:moveTo>
              <a:arcTo wR="1565323" hR="1565323" stAng="4924473" swAng="11658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F3FFA1F-FDD4-4B0B-BE84-FD1198F4FD3B}">
      <dsp:nvSpPr>
        <dsp:cNvPr id="0" name=""/>
        <dsp:cNvSpPr/>
      </dsp:nvSpPr>
      <dsp:spPr>
        <a:xfrm>
          <a:off x="568990" y="3173898"/>
          <a:ext cx="1205141" cy="783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AR" sz="1100" kern="1200" dirty="0"/>
            <a:t>Dinero, mayor liquidez, casino financiero global </a:t>
          </a:r>
        </a:p>
      </dsp:txBody>
      <dsp:txXfrm>
        <a:off x="607230" y="3212138"/>
        <a:ext cx="1128661" cy="706861"/>
      </dsp:txXfrm>
    </dsp:sp>
    <dsp:sp modelId="{7AE69DC6-C776-4EDC-B44B-9A5EB0EE85F2}">
      <dsp:nvSpPr>
        <dsp:cNvPr id="0" name=""/>
        <dsp:cNvSpPr/>
      </dsp:nvSpPr>
      <dsp:spPr>
        <a:xfrm>
          <a:off x="526311" y="733872"/>
          <a:ext cx="3130647" cy="3130647"/>
        </a:xfrm>
        <a:custGeom>
          <a:avLst/>
          <a:gdLst/>
          <a:ahLst/>
          <a:cxnLst/>
          <a:rect l="0" t="0" r="0" b="0"/>
          <a:pathLst>
            <a:path>
              <a:moveTo>
                <a:pt x="261622" y="2431696"/>
              </a:moveTo>
              <a:arcTo wR="1565323" hR="1565323" stAng="8783641" swAng="2196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59851C-A1C4-4E38-82C3-76276A1F6889}">
      <dsp:nvSpPr>
        <dsp:cNvPr id="0" name=""/>
        <dsp:cNvSpPr/>
      </dsp:nvSpPr>
      <dsp:spPr>
        <a:xfrm>
          <a:off x="352" y="1423813"/>
          <a:ext cx="1205141" cy="783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AR" sz="1100" kern="1200" dirty="0"/>
            <a:t>Trasnacional</a:t>
          </a:r>
        </a:p>
      </dsp:txBody>
      <dsp:txXfrm>
        <a:off x="38592" y="1462053"/>
        <a:ext cx="1128661" cy="706861"/>
      </dsp:txXfrm>
    </dsp:sp>
    <dsp:sp modelId="{593CD88D-51E2-4581-9EC2-620655519842}">
      <dsp:nvSpPr>
        <dsp:cNvPr id="0" name=""/>
        <dsp:cNvSpPr/>
      </dsp:nvSpPr>
      <dsp:spPr>
        <a:xfrm>
          <a:off x="526311" y="733872"/>
          <a:ext cx="3130647" cy="3130647"/>
        </a:xfrm>
        <a:custGeom>
          <a:avLst/>
          <a:gdLst/>
          <a:ahLst/>
          <a:cxnLst/>
          <a:rect l="0" t="0" r="0" b="0"/>
          <a:pathLst>
            <a:path>
              <a:moveTo>
                <a:pt x="272701" y="682507"/>
              </a:moveTo>
              <a:arcTo wR="1565323" hR="1565323" stAng="12859904" swAng="196192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19CBF-2E06-46CC-B9E0-9672096D613A}">
      <dsp:nvSpPr>
        <dsp:cNvPr id="0" name=""/>
        <dsp:cNvSpPr/>
      </dsp:nvSpPr>
      <dsp:spPr>
        <a:xfrm>
          <a:off x="2015" y="0"/>
          <a:ext cx="1209552" cy="1397104"/>
        </a:xfrm>
        <a:prstGeom prst="upArrow">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92451-87D4-44FC-BF96-DCE2419B82E9}">
      <dsp:nvSpPr>
        <dsp:cNvPr id="0" name=""/>
        <dsp:cNvSpPr/>
      </dsp:nvSpPr>
      <dsp:spPr>
        <a:xfrm>
          <a:off x="1247855" y="0"/>
          <a:ext cx="2052574" cy="1397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ctr" defTabSz="1155700">
            <a:lnSpc>
              <a:spcPct val="90000"/>
            </a:lnSpc>
            <a:spcBef>
              <a:spcPct val="0"/>
            </a:spcBef>
            <a:spcAft>
              <a:spcPct val="35000"/>
            </a:spcAft>
            <a:buNone/>
          </a:pPr>
          <a:r>
            <a:rPr lang="es-AR" sz="2600" kern="1200" dirty="0">
              <a:solidFill>
                <a:srgbClr val="0070C0"/>
              </a:solidFill>
              <a:latin typeface="Roboto"/>
            </a:rPr>
            <a:t>Crimen organizado</a:t>
          </a:r>
        </a:p>
      </dsp:txBody>
      <dsp:txXfrm>
        <a:off x="1247855" y="0"/>
        <a:ext cx="2052574" cy="1397104"/>
      </dsp:txXfrm>
    </dsp:sp>
    <dsp:sp modelId="{8D76411F-A9C0-4B3C-9F5F-E709E1AE5A9E}">
      <dsp:nvSpPr>
        <dsp:cNvPr id="0" name=""/>
        <dsp:cNvSpPr/>
      </dsp:nvSpPr>
      <dsp:spPr>
        <a:xfrm>
          <a:off x="364881" y="1513529"/>
          <a:ext cx="1209552" cy="1397104"/>
        </a:xfrm>
        <a:prstGeom prst="downArrow">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26B89-6942-4C2C-9727-F8C89267E6D1}">
      <dsp:nvSpPr>
        <dsp:cNvPr id="0" name=""/>
        <dsp:cNvSpPr/>
      </dsp:nvSpPr>
      <dsp:spPr>
        <a:xfrm>
          <a:off x="1610721" y="1513529"/>
          <a:ext cx="2052574" cy="1397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ctr" defTabSz="1155700">
            <a:lnSpc>
              <a:spcPct val="90000"/>
            </a:lnSpc>
            <a:spcBef>
              <a:spcPct val="0"/>
            </a:spcBef>
            <a:spcAft>
              <a:spcPct val="35000"/>
            </a:spcAft>
            <a:buNone/>
          </a:pPr>
          <a:r>
            <a:rPr lang="es-AR" sz="2600" kern="1200" dirty="0">
              <a:solidFill>
                <a:srgbClr val="0070C0"/>
              </a:solidFill>
              <a:latin typeface="Roboto"/>
            </a:rPr>
            <a:t>Objeto económico</a:t>
          </a:r>
        </a:p>
      </dsp:txBody>
      <dsp:txXfrm>
        <a:off x="1610721" y="1513529"/>
        <a:ext cx="2052574" cy="1397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CF796-BDAA-4323-B8DE-2803FFE3322E}">
      <dsp:nvSpPr>
        <dsp:cNvPr id="0" name=""/>
        <dsp:cNvSpPr/>
      </dsp:nvSpPr>
      <dsp:spPr>
        <a:xfrm>
          <a:off x="0" y="1411350"/>
          <a:ext cx="3262793" cy="1305117"/>
        </a:xfrm>
        <a:prstGeom prst="chevron">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lumMod val="65000"/>
                  <a:lumOff val="35000"/>
                </a:schemeClr>
              </a:solidFill>
              <a:latin typeface="Arial"/>
              <a:ea typeface="+mn-ea"/>
              <a:cs typeface="+mn-cs"/>
            </a:rPr>
            <a:t>LEY 23.737  </a:t>
          </a:r>
          <a:r>
            <a:rPr lang="es-ES" sz="1500" kern="1200" dirty="0">
              <a:solidFill>
                <a:schemeClr val="tx1">
                  <a:lumMod val="65000"/>
                  <a:lumOff val="35000"/>
                </a:schemeClr>
              </a:solidFill>
              <a:latin typeface="Arial"/>
              <a:ea typeface="+mn-ea"/>
              <a:cs typeface="+mn-cs"/>
            </a:rPr>
            <a:t>Año 1989</a:t>
          </a:r>
        </a:p>
      </dsp:txBody>
      <dsp:txXfrm>
        <a:off x="652559" y="1411350"/>
        <a:ext cx="1957676" cy="1305117"/>
      </dsp:txXfrm>
    </dsp:sp>
    <dsp:sp modelId="{DA6B0360-0FCF-4D1B-8F98-7A41D116E850}">
      <dsp:nvSpPr>
        <dsp:cNvPr id="0" name=""/>
        <dsp:cNvSpPr/>
      </dsp:nvSpPr>
      <dsp:spPr>
        <a:xfrm>
          <a:off x="0" y="2934356"/>
          <a:ext cx="3262793" cy="1305117"/>
        </a:xfrm>
        <a:prstGeom prst="chevron">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lumMod val="65000"/>
                  <a:lumOff val="35000"/>
                </a:schemeClr>
              </a:solidFill>
              <a:latin typeface="Arial"/>
              <a:ea typeface="+mn-ea"/>
              <a:cs typeface="+mn-cs"/>
            </a:rPr>
            <a:t>LEY 25.246  </a:t>
          </a:r>
          <a:r>
            <a:rPr lang="es-ES" sz="1500" kern="1200" dirty="0">
              <a:solidFill>
                <a:schemeClr val="tx1">
                  <a:lumMod val="65000"/>
                  <a:lumOff val="35000"/>
                </a:schemeClr>
              </a:solidFill>
              <a:latin typeface="Arial"/>
              <a:ea typeface="+mn-ea"/>
              <a:cs typeface="+mn-cs"/>
            </a:rPr>
            <a:t>Año 2000</a:t>
          </a:r>
        </a:p>
      </dsp:txBody>
      <dsp:txXfrm>
        <a:off x="652559" y="2934356"/>
        <a:ext cx="1957676" cy="1305117"/>
      </dsp:txXfrm>
    </dsp:sp>
    <dsp:sp modelId="{B5E23E90-0722-4BCE-B8CA-EDDA3059D846}">
      <dsp:nvSpPr>
        <dsp:cNvPr id="0" name=""/>
        <dsp:cNvSpPr/>
      </dsp:nvSpPr>
      <dsp:spPr>
        <a:xfrm>
          <a:off x="74002" y="4436869"/>
          <a:ext cx="3262793" cy="1305117"/>
        </a:xfrm>
        <a:prstGeom prst="chevron">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lumMod val="65000"/>
                  <a:lumOff val="35000"/>
                </a:schemeClr>
              </a:solidFill>
              <a:latin typeface="Arial"/>
              <a:ea typeface="+mn-ea"/>
              <a:cs typeface="+mn-cs"/>
            </a:rPr>
            <a:t>LEY 26.683  </a:t>
          </a:r>
          <a:r>
            <a:rPr lang="es-ES" sz="1500" kern="1200" dirty="0">
              <a:solidFill>
                <a:schemeClr val="tx1">
                  <a:lumMod val="65000"/>
                  <a:lumOff val="35000"/>
                </a:schemeClr>
              </a:solidFill>
              <a:latin typeface="Arial"/>
              <a:ea typeface="+mn-ea"/>
              <a:cs typeface="+mn-cs"/>
            </a:rPr>
            <a:t>Año 2011</a:t>
          </a:r>
        </a:p>
      </dsp:txBody>
      <dsp:txXfrm>
        <a:off x="726561" y="4436869"/>
        <a:ext cx="1957676" cy="1305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D5373-06B0-4E75-B2DE-D51864E3014E}">
      <dsp:nvSpPr>
        <dsp:cNvPr id="0" name=""/>
        <dsp:cNvSpPr/>
      </dsp:nvSpPr>
      <dsp:spPr>
        <a:xfrm>
          <a:off x="1206" y="0"/>
          <a:ext cx="1877324" cy="373969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dirty="0"/>
            <a:t>LAVADO DE ACTIVOS</a:t>
          </a:r>
        </a:p>
      </dsp:txBody>
      <dsp:txXfrm>
        <a:off x="1206" y="1495876"/>
        <a:ext cx="1877324" cy="1495876"/>
      </dsp:txXfrm>
    </dsp:sp>
    <dsp:sp modelId="{C1B55845-CF19-46D6-9938-3BFA093C774A}">
      <dsp:nvSpPr>
        <dsp:cNvPr id="0" name=""/>
        <dsp:cNvSpPr/>
      </dsp:nvSpPr>
      <dsp:spPr>
        <a:xfrm>
          <a:off x="317210" y="224381"/>
          <a:ext cx="1245316" cy="12453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C1E368-2E10-4891-B834-E12D51A3931F}">
      <dsp:nvSpPr>
        <dsp:cNvPr id="0" name=""/>
        <dsp:cNvSpPr/>
      </dsp:nvSpPr>
      <dsp:spPr>
        <a:xfrm>
          <a:off x="1934850" y="0"/>
          <a:ext cx="1877324" cy="373969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dirty="0"/>
            <a:t>FINANCIAMIENTO TERRORISMO</a:t>
          </a:r>
        </a:p>
      </dsp:txBody>
      <dsp:txXfrm>
        <a:off x="1934850" y="1495876"/>
        <a:ext cx="1877324" cy="1495876"/>
      </dsp:txXfrm>
    </dsp:sp>
    <dsp:sp modelId="{B2AE8DA2-4422-4287-A60C-D25C85F4047C}">
      <dsp:nvSpPr>
        <dsp:cNvPr id="0" name=""/>
        <dsp:cNvSpPr/>
      </dsp:nvSpPr>
      <dsp:spPr>
        <a:xfrm>
          <a:off x="2250854" y="224381"/>
          <a:ext cx="1245316" cy="12453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ACBE45-4946-4943-B4E4-A8AAF1DB8F62}">
      <dsp:nvSpPr>
        <dsp:cNvPr id="0" name=""/>
        <dsp:cNvSpPr/>
      </dsp:nvSpPr>
      <dsp:spPr>
        <a:xfrm>
          <a:off x="3868494" y="0"/>
          <a:ext cx="1877324" cy="373969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dirty="0"/>
            <a:t>FINANCIAMIENTO PROLIFERACIÓN ARMAS DESTRUCCIÓN MASIVA</a:t>
          </a:r>
        </a:p>
      </dsp:txBody>
      <dsp:txXfrm>
        <a:off x="3868494" y="1495876"/>
        <a:ext cx="1877324" cy="1495876"/>
      </dsp:txXfrm>
    </dsp:sp>
    <dsp:sp modelId="{41940DE1-E93E-42B8-8A9B-78D301C7CDFF}">
      <dsp:nvSpPr>
        <dsp:cNvPr id="0" name=""/>
        <dsp:cNvSpPr/>
      </dsp:nvSpPr>
      <dsp:spPr>
        <a:xfrm>
          <a:off x="4184498" y="224381"/>
          <a:ext cx="1245316" cy="12453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91135-FC8A-43A3-A6AE-4E6F852C4AF3}">
      <dsp:nvSpPr>
        <dsp:cNvPr id="0" name=""/>
        <dsp:cNvSpPr/>
      </dsp:nvSpPr>
      <dsp:spPr>
        <a:xfrm>
          <a:off x="229881" y="2991752"/>
          <a:ext cx="5287263" cy="560953"/>
        </a:xfrm>
        <a:prstGeom prst="leftRightArrow">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D5373-06B0-4E75-B2DE-D51864E3014E}">
      <dsp:nvSpPr>
        <dsp:cNvPr id="0" name=""/>
        <dsp:cNvSpPr/>
      </dsp:nvSpPr>
      <dsp:spPr>
        <a:xfrm>
          <a:off x="1072" y="0"/>
          <a:ext cx="1669371" cy="2883819"/>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dirty="0"/>
            <a:t>LAVADO DE ACTIVOS</a:t>
          </a:r>
        </a:p>
      </dsp:txBody>
      <dsp:txXfrm>
        <a:off x="1072" y="1153527"/>
        <a:ext cx="1669371" cy="1153527"/>
      </dsp:txXfrm>
    </dsp:sp>
    <dsp:sp modelId="{C1B55845-CF19-46D6-9938-3BFA093C774A}">
      <dsp:nvSpPr>
        <dsp:cNvPr id="0" name=""/>
        <dsp:cNvSpPr/>
      </dsp:nvSpPr>
      <dsp:spPr>
        <a:xfrm>
          <a:off x="355602" y="173029"/>
          <a:ext cx="960311" cy="9603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C1E368-2E10-4891-B834-E12D51A3931F}">
      <dsp:nvSpPr>
        <dsp:cNvPr id="0" name=""/>
        <dsp:cNvSpPr/>
      </dsp:nvSpPr>
      <dsp:spPr>
        <a:xfrm>
          <a:off x="1720525" y="0"/>
          <a:ext cx="1669371" cy="2883819"/>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dirty="0"/>
            <a:t>FINANCIAMIENTO TERRORISMO</a:t>
          </a:r>
        </a:p>
      </dsp:txBody>
      <dsp:txXfrm>
        <a:off x="1720525" y="1153527"/>
        <a:ext cx="1669371" cy="1153527"/>
      </dsp:txXfrm>
    </dsp:sp>
    <dsp:sp modelId="{B2AE8DA2-4422-4287-A60C-D25C85F4047C}">
      <dsp:nvSpPr>
        <dsp:cNvPr id="0" name=""/>
        <dsp:cNvSpPr/>
      </dsp:nvSpPr>
      <dsp:spPr>
        <a:xfrm>
          <a:off x="2075055" y="173029"/>
          <a:ext cx="960311" cy="9603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ACBE45-4946-4943-B4E4-A8AAF1DB8F62}">
      <dsp:nvSpPr>
        <dsp:cNvPr id="0" name=""/>
        <dsp:cNvSpPr/>
      </dsp:nvSpPr>
      <dsp:spPr>
        <a:xfrm>
          <a:off x="3439978" y="0"/>
          <a:ext cx="1669371" cy="2883819"/>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AR" sz="1400" kern="1200" dirty="0"/>
            <a:t>FINANCIAMIENTO PROLIFERACIÓN ARMAS DESTRUCCIÓN MASIVA</a:t>
          </a:r>
        </a:p>
      </dsp:txBody>
      <dsp:txXfrm>
        <a:off x="3439978" y="1153527"/>
        <a:ext cx="1669371" cy="1153527"/>
      </dsp:txXfrm>
    </dsp:sp>
    <dsp:sp modelId="{41940DE1-E93E-42B8-8A9B-78D301C7CDFF}">
      <dsp:nvSpPr>
        <dsp:cNvPr id="0" name=""/>
        <dsp:cNvSpPr/>
      </dsp:nvSpPr>
      <dsp:spPr>
        <a:xfrm>
          <a:off x="3794508" y="173029"/>
          <a:ext cx="960311" cy="9603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91135-FC8A-43A3-A6AE-4E6F852C4AF3}">
      <dsp:nvSpPr>
        <dsp:cNvPr id="0" name=""/>
        <dsp:cNvSpPr/>
      </dsp:nvSpPr>
      <dsp:spPr>
        <a:xfrm>
          <a:off x="204416" y="2307055"/>
          <a:ext cx="4701589" cy="432572"/>
        </a:xfrm>
        <a:prstGeom prst="leftRightArrow">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E30D2-333B-412F-8D0C-5E544900388C}">
      <dsp:nvSpPr>
        <dsp:cNvPr id="0" name=""/>
        <dsp:cNvSpPr/>
      </dsp:nvSpPr>
      <dsp:spPr>
        <a:xfrm>
          <a:off x="1255161" y="356"/>
          <a:ext cx="1694053" cy="169405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ADMINISTRATIVA</a:t>
          </a:r>
        </a:p>
        <a:p>
          <a:pPr marL="0" lvl="0" indent="0" algn="ctr" defTabSz="622300">
            <a:lnSpc>
              <a:spcPct val="90000"/>
            </a:lnSpc>
            <a:spcBef>
              <a:spcPct val="0"/>
            </a:spcBef>
            <a:spcAft>
              <a:spcPct val="35000"/>
            </a:spcAft>
            <a:buNone/>
          </a:pPr>
          <a:r>
            <a:rPr lang="es-ES" sz="1400" kern="1200" dirty="0"/>
            <a:t>(Rol de los Sujetos Obligados)</a:t>
          </a:r>
          <a:endParaRPr lang="es-AR" sz="1400" kern="1200" dirty="0"/>
        </a:p>
      </dsp:txBody>
      <dsp:txXfrm>
        <a:off x="1503249" y="248444"/>
        <a:ext cx="1197877" cy="1197877"/>
      </dsp:txXfrm>
    </dsp:sp>
    <dsp:sp modelId="{7BF3AE15-03A1-4AE8-913C-98A0B20DFB28}">
      <dsp:nvSpPr>
        <dsp:cNvPr id="0" name=""/>
        <dsp:cNvSpPr/>
      </dsp:nvSpPr>
      <dsp:spPr>
        <a:xfrm>
          <a:off x="1610912" y="1831967"/>
          <a:ext cx="982551" cy="98255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AR" sz="1700" kern="1200"/>
        </a:p>
      </dsp:txBody>
      <dsp:txXfrm>
        <a:off x="1741149" y="2207695"/>
        <a:ext cx="722077" cy="231095"/>
      </dsp:txXfrm>
    </dsp:sp>
    <dsp:sp modelId="{FC1A329D-DB44-4095-9D04-E7DA75073FEA}">
      <dsp:nvSpPr>
        <dsp:cNvPr id="0" name=""/>
        <dsp:cNvSpPr/>
      </dsp:nvSpPr>
      <dsp:spPr>
        <a:xfrm>
          <a:off x="1255161" y="2952075"/>
          <a:ext cx="1694053" cy="169405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PENAL</a:t>
          </a:r>
        </a:p>
      </dsp:txBody>
      <dsp:txXfrm>
        <a:off x="1503249" y="3200163"/>
        <a:ext cx="1197877" cy="1197877"/>
      </dsp:txXfrm>
    </dsp:sp>
    <dsp:sp modelId="{E4D9150E-5109-42AC-AE44-D6161F723CBF}">
      <dsp:nvSpPr>
        <dsp:cNvPr id="0" name=""/>
        <dsp:cNvSpPr/>
      </dsp:nvSpPr>
      <dsp:spPr>
        <a:xfrm>
          <a:off x="3203322" y="2008149"/>
          <a:ext cx="538709" cy="630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AR" sz="2100" kern="1200"/>
        </a:p>
      </dsp:txBody>
      <dsp:txXfrm>
        <a:off x="3203322" y="2134186"/>
        <a:ext cx="377096" cy="378113"/>
      </dsp:txXfrm>
    </dsp:sp>
    <dsp:sp modelId="{BB0D4D7C-56E7-4141-85DA-352B915BA423}">
      <dsp:nvSpPr>
        <dsp:cNvPr id="0" name=""/>
        <dsp:cNvSpPr/>
      </dsp:nvSpPr>
      <dsp:spPr>
        <a:xfrm>
          <a:off x="3965647" y="994325"/>
          <a:ext cx="2764051" cy="265783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INVESTIGACIONES DE LAVADO DE ACTIVOS</a:t>
          </a:r>
          <a:endParaRPr lang="es-AR" sz="1600" kern="1200" dirty="0"/>
        </a:p>
      </dsp:txBody>
      <dsp:txXfrm>
        <a:off x="4370433" y="1383556"/>
        <a:ext cx="1954479" cy="1879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6AAAE-75B7-4E60-A831-ADD0FB268872}">
      <dsp:nvSpPr>
        <dsp:cNvPr id="0" name=""/>
        <dsp:cNvSpPr/>
      </dsp:nvSpPr>
      <dsp:spPr>
        <a:xfrm>
          <a:off x="3161324" y="321795"/>
          <a:ext cx="3825501" cy="3825501"/>
        </a:xfrm>
        <a:prstGeom prst="pie">
          <a:avLst>
            <a:gd name="adj1" fmla="val 16200000"/>
            <a:gd name="adj2" fmla="val 18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b="1" kern="1200" dirty="0">
              <a:solidFill>
                <a:schemeClr val="tx1">
                  <a:lumMod val="65000"/>
                  <a:lumOff val="35000"/>
                </a:schemeClr>
              </a:solidFill>
            </a:rPr>
            <a:t>PENAL</a:t>
          </a:r>
        </a:p>
      </dsp:txBody>
      <dsp:txXfrm>
        <a:off x="5177454" y="1132437"/>
        <a:ext cx="1366250" cy="1138542"/>
      </dsp:txXfrm>
    </dsp:sp>
    <dsp:sp modelId="{FDB78F74-CEC8-4DED-93BE-4F91412779D7}">
      <dsp:nvSpPr>
        <dsp:cNvPr id="0" name=""/>
        <dsp:cNvSpPr/>
      </dsp:nvSpPr>
      <dsp:spPr>
        <a:xfrm>
          <a:off x="3082537" y="458420"/>
          <a:ext cx="3825501" cy="3825501"/>
        </a:xfrm>
        <a:prstGeom prst="pie">
          <a:avLst>
            <a:gd name="adj1" fmla="val 1800000"/>
            <a:gd name="adj2" fmla="val 90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b="1" kern="1200" dirty="0">
              <a:solidFill>
                <a:schemeClr val="tx1">
                  <a:lumMod val="65000"/>
                  <a:lumOff val="35000"/>
                </a:schemeClr>
              </a:solidFill>
            </a:rPr>
            <a:t>RIESGO REPUTACIONAL</a:t>
          </a:r>
        </a:p>
      </dsp:txBody>
      <dsp:txXfrm>
        <a:off x="3993370" y="2940442"/>
        <a:ext cx="2049376" cy="1001917"/>
      </dsp:txXfrm>
    </dsp:sp>
    <dsp:sp modelId="{13BC182C-E276-4E0A-8B3C-4CAD5BBB25A4}">
      <dsp:nvSpPr>
        <dsp:cNvPr id="0" name=""/>
        <dsp:cNvSpPr/>
      </dsp:nvSpPr>
      <dsp:spPr>
        <a:xfrm>
          <a:off x="2946883" y="270246"/>
          <a:ext cx="3939234" cy="3928599"/>
        </a:xfrm>
        <a:prstGeom prst="pie">
          <a:avLst>
            <a:gd name="adj1" fmla="val 9000000"/>
            <a:gd name="adj2" fmla="val 162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b="1" kern="1200" dirty="0">
              <a:solidFill>
                <a:schemeClr val="tx1">
                  <a:lumMod val="65000"/>
                  <a:lumOff val="35000"/>
                </a:schemeClr>
              </a:solidFill>
            </a:rPr>
            <a:t>ADMINISTRATIVO</a:t>
          </a:r>
        </a:p>
      </dsp:txBody>
      <dsp:txXfrm>
        <a:off x="3403178" y="1102735"/>
        <a:ext cx="1406869" cy="1169225"/>
      </dsp:txXfrm>
    </dsp:sp>
    <dsp:sp modelId="{4D3C6F3D-6A9B-4579-B12C-199BAE29693E}">
      <dsp:nvSpPr>
        <dsp:cNvPr id="0" name=""/>
        <dsp:cNvSpPr/>
      </dsp:nvSpPr>
      <dsp:spPr>
        <a:xfrm>
          <a:off x="2924823" y="84978"/>
          <a:ext cx="4299135" cy="429913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BAF228-8228-43B9-93C1-A1DF19AD3242}">
      <dsp:nvSpPr>
        <dsp:cNvPr id="0" name=""/>
        <dsp:cNvSpPr/>
      </dsp:nvSpPr>
      <dsp:spPr>
        <a:xfrm>
          <a:off x="2845720" y="221361"/>
          <a:ext cx="4299135" cy="429913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288230-4848-4E2C-8651-CF6E365773FD}">
      <dsp:nvSpPr>
        <dsp:cNvPr id="0" name=""/>
        <dsp:cNvSpPr/>
      </dsp:nvSpPr>
      <dsp:spPr>
        <a:xfrm>
          <a:off x="2766082" y="84493"/>
          <a:ext cx="4299135" cy="429913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2D11B-5CFE-4A22-B1E0-B83992AF3C23}">
      <dsp:nvSpPr>
        <dsp:cNvPr id="0" name=""/>
        <dsp:cNvSpPr/>
      </dsp:nvSpPr>
      <dsp:spPr>
        <a:xfrm>
          <a:off x="3251199" y="661"/>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just" defTabSz="933450">
            <a:lnSpc>
              <a:spcPct val="90000"/>
            </a:lnSpc>
            <a:spcBef>
              <a:spcPct val="0"/>
            </a:spcBef>
            <a:spcAft>
              <a:spcPct val="15000"/>
            </a:spcAft>
            <a:buChar char="•"/>
          </a:pPr>
          <a:r>
            <a:rPr lang="es-AR" sz="2100" kern="1200" dirty="0">
              <a:solidFill>
                <a:schemeClr val="tx1">
                  <a:lumMod val="50000"/>
                  <a:lumOff val="50000"/>
                </a:schemeClr>
              </a:solidFill>
            </a:rPr>
            <a:t>Fondos utilizados activa o pasivamente para sumar a un individuo a una organización terrorista o direccionarlo a que realice acciones de interés para la organización criminal</a:t>
          </a:r>
        </a:p>
      </dsp:txBody>
      <dsp:txXfrm>
        <a:off x="3251199" y="323122"/>
        <a:ext cx="3909417" cy="1934765"/>
      </dsp:txXfrm>
    </dsp:sp>
    <dsp:sp modelId="{91DCA038-A843-4DDB-81C4-0BC62DFA4616}">
      <dsp:nvSpPr>
        <dsp:cNvPr id="0" name=""/>
        <dsp:cNvSpPr/>
      </dsp:nvSpPr>
      <dsp:spPr>
        <a:xfrm>
          <a:off x="0" y="661"/>
          <a:ext cx="3251200" cy="257968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s-AR" sz="3400" kern="1200" dirty="0"/>
            <a:t>Financiación</a:t>
          </a:r>
        </a:p>
        <a:p>
          <a:pPr marL="0" lvl="0" indent="0" algn="ctr" defTabSz="1511300">
            <a:lnSpc>
              <a:spcPct val="90000"/>
            </a:lnSpc>
            <a:spcBef>
              <a:spcPct val="0"/>
            </a:spcBef>
            <a:spcAft>
              <a:spcPct val="35000"/>
            </a:spcAft>
            <a:buNone/>
          </a:pPr>
          <a:r>
            <a:rPr lang="es-AR" sz="3400" kern="1200" dirty="0"/>
            <a:t>para</a:t>
          </a:r>
        </a:p>
        <a:p>
          <a:pPr marL="0" lvl="0" indent="0" algn="ctr" defTabSz="1511300">
            <a:lnSpc>
              <a:spcPct val="90000"/>
            </a:lnSpc>
            <a:spcBef>
              <a:spcPct val="0"/>
            </a:spcBef>
            <a:spcAft>
              <a:spcPct val="35000"/>
            </a:spcAft>
            <a:buNone/>
          </a:pPr>
          <a:r>
            <a:rPr lang="es-AR" sz="3400" kern="1200" dirty="0"/>
            <a:t>reclutamiento</a:t>
          </a:r>
        </a:p>
      </dsp:txBody>
      <dsp:txXfrm>
        <a:off x="125930" y="126591"/>
        <a:ext cx="2999340" cy="2327827"/>
      </dsp:txXfrm>
    </dsp:sp>
    <dsp:sp modelId="{7E2C69A3-1929-4E16-82FC-2CACE9E4B565}">
      <dsp:nvSpPr>
        <dsp:cNvPr id="0" name=""/>
        <dsp:cNvSpPr/>
      </dsp:nvSpPr>
      <dsp:spPr>
        <a:xfrm>
          <a:off x="3251199" y="2838317"/>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just" defTabSz="933450">
            <a:lnSpc>
              <a:spcPct val="90000"/>
            </a:lnSpc>
            <a:spcBef>
              <a:spcPct val="0"/>
            </a:spcBef>
            <a:spcAft>
              <a:spcPct val="15000"/>
            </a:spcAft>
            <a:buChar char="•"/>
          </a:pPr>
          <a:r>
            <a:rPr lang="es-AR" sz="2100" kern="1200" dirty="0">
              <a:solidFill>
                <a:schemeClr val="tx1">
                  <a:lumMod val="50000"/>
                  <a:lumOff val="50000"/>
                </a:schemeClr>
              </a:solidFill>
            </a:rPr>
            <a:t>Incluye fondos utilizados para llevar a cabo ataques o cubrir los costos operativos de la organización criminal</a:t>
          </a:r>
        </a:p>
      </dsp:txBody>
      <dsp:txXfrm>
        <a:off x="3251199" y="3160778"/>
        <a:ext cx="3909417" cy="1934765"/>
      </dsp:txXfrm>
    </dsp:sp>
    <dsp:sp modelId="{1D4952E9-4664-4FC3-B726-A119FCAA33C0}">
      <dsp:nvSpPr>
        <dsp:cNvPr id="0" name=""/>
        <dsp:cNvSpPr/>
      </dsp:nvSpPr>
      <dsp:spPr>
        <a:xfrm>
          <a:off x="0" y="2838317"/>
          <a:ext cx="3251200" cy="257968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s-AR" sz="3400" kern="1200" dirty="0"/>
            <a:t>Financiación</a:t>
          </a:r>
        </a:p>
        <a:p>
          <a:pPr marL="0" lvl="0" indent="0" algn="ctr" defTabSz="1511300">
            <a:lnSpc>
              <a:spcPct val="90000"/>
            </a:lnSpc>
            <a:spcBef>
              <a:spcPct val="0"/>
            </a:spcBef>
            <a:spcAft>
              <a:spcPct val="35000"/>
            </a:spcAft>
            <a:buNone/>
          </a:pPr>
          <a:r>
            <a:rPr lang="es-AR" sz="3400" kern="1200" dirty="0"/>
            <a:t>operativa</a:t>
          </a:r>
        </a:p>
      </dsp:txBody>
      <dsp:txXfrm>
        <a:off x="125930" y="2964247"/>
        <a:ext cx="2999340" cy="232782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2FDFE-5E80-495E-BE3E-1D6CE1469B92}" type="datetimeFigureOut">
              <a:rPr lang="es-AR" smtClean="0"/>
              <a:t>27/06/2023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1D8E3-938F-416E-ADAD-FC316C958A16}" type="slidenum">
              <a:rPr lang="es-AR" smtClean="0"/>
              <a:t>‹Nº›</a:t>
            </a:fld>
            <a:endParaRPr lang="es-AR"/>
          </a:p>
        </p:txBody>
      </p:sp>
    </p:spTree>
    <p:extLst>
      <p:ext uri="{BB962C8B-B14F-4D97-AF65-F5344CB8AC3E}">
        <p14:creationId xmlns:p14="http://schemas.microsoft.com/office/powerpoint/2010/main" val="34752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c90258b4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bc90258b4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66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5">
            <a:extLst>
              <a:ext uri="{FF2B5EF4-FFF2-40B4-BE49-F238E27FC236}">
                <a16:creationId xmlns:a16="http://schemas.microsoft.com/office/drawing/2014/main" id="{01B5F9C1-B6EA-4DD9-BD5F-108D44ED31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6E2DEC96-896A-4DB5-91BB-20DFEBE66F64}" type="slidenum">
              <a:rPr lang="es-AR" altLang="es-AR">
                <a:solidFill>
                  <a:srgbClr val="000000"/>
                </a:solidFill>
                <a:latin typeface="Times New Roman" panose="02020603050405020304" pitchFamily="18" charset="0"/>
              </a:rPr>
              <a:pPr>
                <a:buClrTx/>
                <a:buFontTx/>
                <a:buNone/>
              </a:pPr>
              <a:t>33</a:t>
            </a:fld>
            <a:endParaRPr lang="es-AR" altLang="es-AR">
              <a:solidFill>
                <a:srgbClr val="000000"/>
              </a:solidFill>
              <a:latin typeface="Times New Roman" panose="02020603050405020304" pitchFamily="18" charset="0"/>
            </a:endParaRPr>
          </a:p>
        </p:txBody>
      </p:sp>
      <p:sp>
        <p:nvSpPr>
          <p:cNvPr id="9219" name="Text Box 1">
            <a:extLst>
              <a:ext uri="{FF2B5EF4-FFF2-40B4-BE49-F238E27FC236}">
                <a16:creationId xmlns:a16="http://schemas.microsoft.com/office/drawing/2014/main" id="{AA252E5C-3823-4634-8CE3-EB8A11885685}"/>
              </a:ext>
            </a:extLst>
          </p:cNvPr>
          <p:cNvSpPr txBox="1">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buClrTx/>
              <a:buFontTx/>
              <a:buNone/>
            </a:pPr>
            <a:fld id="{DA3881D6-42A3-4B4C-ACF6-2AC423955DAB}" type="slidenum">
              <a:rPr lang="es-AR" altLang="es-AR" sz="1400">
                <a:solidFill>
                  <a:srgbClr val="000000"/>
                </a:solidFill>
                <a:latin typeface="Times New Roman" panose="02020603050405020304" pitchFamily="18" charset="0"/>
                <a:cs typeface="Segoe UI" panose="020B0502040204020203" pitchFamily="34" charset="0"/>
              </a:rPr>
              <a:pPr algn="r" eaLnBrk="1">
                <a:buClrTx/>
                <a:buFontTx/>
                <a:buNone/>
              </a:pPr>
              <a:t>33</a:t>
            </a:fld>
            <a:endParaRPr lang="es-AR" altLang="es-AR" sz="1400">
              <a:solidFill>
                <a:srgbClr val="000000"/>
              </a:solidFill>
              <a:latin typeface="Times New Roman" panose="02020603050405020304" pitchFamily="18" charset="0"/>
              <a:cs typeface="Segoe UI" panose="020B0502040204020203" pitchFamily="34" charset="0"/>
            </a:endParaRPr>
          </a:p>
        </p:txBody>
      </p:sp>
      <p:sp>
        <p:nvSpPr>
          <p:cNvPr id="9220" name="Text Box 2">
            <a:extLst>
              <a:ext uri="{FF2B5EF4-FFF2-40B4-BE49-F238E27FC236}">
                <a16:creationId xmlns:a16="http://schemas.microsoft.com/office/drawing/2014/main" id="{E2740D24-89CD-48CA-B6BA-167A9AC8B84B}"/>
              </a:ext>
            </a:extLst>
          </p:cNvPr>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buClrTx/>
              <a:buFontTx/>
              <a:buNone/>
            </a:pPr>
            <a:fld id="{9C361C61-1BB3-42B2-8F33-F30E353C598C}" type="slidenum">
              <a:rPr lang="es-AR" altLang="es-AR" sz="1400">
                <a:solidFill>
                  <a:srgbClr val="000000"/>
                </a:solidFill>
                <a:latin typeface="Times New Roman" panose="02020603050405020304" pitchFamily="18" charset="0"/>
                <a:cs typeface="Segoe UI" panose="020B0502040204020203" pitchFamily="34" charset="0"/>
              </a:rPr>
              <a:pPr algn="r" eaLnBrk="1">
                <a:buClrTx/>
                <a:buFontTx/>
                <a:buNone/>
              </a:pPr>
              <a:t>33</a:t>
            </a:fld>
            <a:endParaRPr lang="es-AR" altLang="es-AR" sz="1400">
              <a:solidFill>
                <a:srgbClr val="000000"/>
              </a:solidFill>
              <a:latin typeface="Times New Roman" panose="02020603050405020304" pitchFamily="18" charset="0"/>
              <a:cs typeface="Segoe UI" panose="020B0502040204020203" pitchFamily="34" charset="0"/>
            </a:endParaRPr>
          </a:p>
        </p:txBody>
      </p:sp>
      <p:sp>
        <p:nvSpPr>
          <p:cNvPr id="9221" name="Text Box 3">
            <a:extLst>
              <a:ext uri="{FF2B5EF4-FFF2-40B4-BE49-F238E27FC236}">
                <a16:creationId xmlns:a16="http://schemas.microsoft.com/office/drawing/2014/main" id="{373E9FBD-D70E-465D-86C8-B5A70E528B7F}"/>
              </a:ext>
            </a:extLst>
          </p:cNvPr>
          <p:cNvSpPr txBox="1">
            <a:spLocks noChangeArrowheads="1"/>
          </p:cNvSpPr>
          <p:nvPr/>
        </p:nvSpPr>
        <p:spPr bwMode="auto">
          <a:xfrm>
            <a:off x="3884613" y="8685213"/>
            <a:ext cx="294957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D719D871-C96E-42AB-81BB-6EB435A15382}" type="slidenum">
              <a:rPr lang="es-AR" altLang="es-AR" sz="1200">
                <a:solidFill>
                  <a:srgbClr val="000000"/>
                </a:solidFill>
                <a:latin typeface="Calibri" panose="020F0502020204030204" pitchFamily="34" charset="0"/>
              </a:rPr>
              <a:pPr algn="r" eaLnBrk="1" hangingPunct="1">
                <a:lnSpc>
                  <a:spcPct val="100000"/>
                </a:lnSpc>
                <a:buClrTx/>
                <a:buFontTx/>
                <a:buNone/>
              </a:pPr>
              <a:t>33</a:t>
            </a:fld>
            <a:endParaRPr lang="es-AR" altLang="es-AR" sz="1200">
              <a:solidFill>
                <a:srgbClr val="000000"/>
              </a:solidFill>
              <a:latin typeface="Calibri" panose="020F0502020204030204" pitchFamily="34" charset="0"/>
            </a:endParaRPr>
          </a:p>
        </p:txBody>
      </p:sp>
      <p:sp>
        <p:nvSpPr>
          <p:cNvPr id="9222" name="Rectangle 4">
            <a:extLst>
              <a:ext uri="{FF2B5EF4-FFF2-40B4-BE49-F238E27FC236}">
                <a16:creationId xmlns:a16="http://schemas.microsoft.com/office/drawing/2014/main" id="{34931770-6E6A-4D7E-BDB5-54C348F3CFD2}"/>
              </a:ext>
            </a:extLst>
          </p:cNvPr>
          <p:cNvSpPr>
            <a:spLocks noChangeArrowheads="1"/>
          </p:cNvSpPr>
          <p:nvPr/>
        </p:nvSpPr>
        <p:spPr bwMode="auto">
          <a:xfrm>
            <a:off x="3884613" y="8685213"/>
            <a:ext cx="2951162"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D0BFD96B-BB2F-43E3-AE94-7EA362688486}" type="slidenum">
              <a:rPr lang="es-AR" altLang="es-AR" sz="1200">
                <a:solidFill>
                  <a:srgbClr val="000000"/>
                </a:solidFill>
                <a:latin typeface="Calibri" panose="020F0502020204030204" pitchFamily="34" charset="0"/>
              </a:rPr>
              <a:pPr algn="r" eaLnBrk="1" hangingPunct="1">
                <a:lnSpc>
                  <a:spcPct val="100000"/>
                </a:lnSpc>
                <a:buClrTx/>
                <a:buFontTx/>
                <a:buNone/>
              </a:pPr>
              <a:t>33</a:t>
            </a:fld>
            <a:endParaRPr lang="es-AR" altLang="es-AR" sz="1200">
              <a:solidFill>
                <a:srgbClr val="000000"/>
              </a:solidFill>
              <a:latin typeface="Calibri" panose="020F0502020204030204" pitchFamily="34" charset="0"/>
            </a:endParaRPr>
          </a:p>
        </p:txBody>
      </p:sp>
      <p:sp>
        <p:nvSpPr>
          <p:cNvPr id="9223" name="Rectangle 5">
            <a:extLst>
              <a:ext uri="{FF2B5EF4-FFF2-40B4-BE49-F238E27FC236}">
                <a16:creationId xmlns:a16="http://schemas.microsoft.com/office/drawing/2014/main" id="{350949F0-1CA6-4FC2-87AB-2CF9B3B69776}"/>
              </a:ext>
            </a:extLst>
          </p:cNvPr>
          <p:cNvSpPr>
            <a:spLocks noChangeArrowheads="1"/>
          </p:cNvSpPr>
          <p:nvPr/>
        </p:nvSpPr>
        <p:spPr bwMode="auto">
          <a:xfrm>
            <a:off x="3884613" y="8685213"/>
            <a:ext cx="29591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C90C930D-D93C-4AF1-AFF1-73DABB419737}" type="slidenum">
              <a:rPr lang="es-AR" altLang="es-AR" sz="1200">
                <a:solidFill>
                  <a:srgbClr val="000000"/>
                </a:solidFill>
                <a:latin typeface="Calibri" panose="020F0502020204030204" pitchFamily="34" charset="0"/>
              </a:rPr>
              <a:pPr algn="r" eaLnBrk="1" hangingPunct="1">
                <a:lnSpc>
                  <a:spcPct val="100000"/>
                </a:lnSpc>
                <a:buClrTx/>
                <a:buFontTx/>
                <a:buNone/>
              </a:pPr>
              <a:t>33</a:t>
            </a:fld>
            <a:endParaRPr lang="es-AR" altLang="es-AR" sz="1200">
              <a:solidFill>
                <a:srgbClr val="000000"/>
              </a:solidFill>
              <a:latin typeface="Calibri" panose="020F0502020204030204" pitchFamily="34" charset="0"/>
            </a:endParaRPr>
          </a:p>
        </p:txBody>
      </p:sp>
      <p:sp>
        <p:nvSpPr>
          <p:cNvPr id="9224" name="Rectangle 6">
            <a:extLst>
              <a:ext uri="{FF2B5EF4-FFF2-40B4-BE49-F238E27FC236}">
                <a16:creationId xmlns:a16="http://schemas.microsoft.com/office/drawing/2014/main" id="{35CBD9E4-37F6-4D42-AF9A-8F4572C2E97B}"/>
              </a:ext>
            </a:extLst>
          </p:cNvPr>
          <p:cNvSpPr txBox="1">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5" name="Rectangle 7">
            <a:extLst>
              <a:ext uri="{FF2B5EF4-FFF2-40B4-BE49-F238E27FC236}">
                <a16:creationId xmlns:a16="http://schemas.microsoft.com/office/drawing/2014/main" id="{BA64849E-AC3D-41C3-9715-8C55B0E74394}"/>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727F80-1F7F-4055-94ED-5395A9715A6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0BECE9C0-DB44-410B-8AF3-C620A553C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15DF00CE-9555-4FD6-871E-ACEEC0ED4E8C}"/>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5" name="Marcador de pie de página 4">
            <a:extLst>
              <a:ext uri="{FF2B5EF4-FFF2-40B4-BE49-F238E27FC236}">
                <a16:creationId xmlns:a16="http://schemas.microsoft.com/office/drawing/2014/main" id="{EBA63386-1923-4356-9075-7CE37035098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91827E9-0549-43A3-938E-337C68E20F36}"/>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226118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05BD3-0EF4-4896-BFAB-5C2B6F37651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2BD0FCF-CF2E-4434-8621-E2C26FFD1B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6975C36-0783-454A-8FF4-CB77A8465DC7}"/>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5" name="Marcador de pie de página 4">
            <a:extLst>
              <a:ext uri="{FF2B5EF4-FFF2-40B4-BE49-F238E27FC236}">
                <a16:creationId xmlns:a16="http://schemas.microsoft.com/office/drawing/2014/main" id="{8AAC519D-FBD1-4E14-9707-1A1FE14705D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6C2DBA3-0249-42A9-A31A-F96CB575C48D}"/>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99332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A1F91E-35F0-40CF-8745-46E0B86BC0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50C7FE70-89FC-4882-A8A2-4E8AFF19C5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143750E-CF49-4BB9-BA47-4E380A039E8E}"/>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5" name="Marcador de pie de página 4">
            <a:extLst>
              <a:ext uri="{FF2B5EF4-FFF2-40B4-BE49-F238E27FC236}">
                <a16:creationId xmlns:a16="http://schemas.microsoft.com/office/drawing/2014/main" id="{5F8C5C33-4B00-47DD-8D33-D2451DA6B1C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720C2EC-1801-425D-BDD3-8E8E9C212451}"/>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918446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algn="l"/>
            <a:fld id="{00000000-1234-1234-1234-123412341234}" type="slidenum">
              <a:rPr lang="es-AR" smtClean="0"/>
              <a:pPr algn="l"/>
              <a:t>‹Nº›</a:t>
            </a:fld>
            <a:endParaRPr lang="es-AR"/>
          </a:p>
        </p:txBody>
      </p:sp>
    </p:spTree>
    <p:extLst>
      <p:ext uri="{BB962C8B-B14F-4D97-AF65-F5344CB8AC3E}">
        <p14:creationId xmlns:p14="http://schemas.microsoft.com/office/powerpoint/2010/main" val="326372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46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45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A4E0F-88EE-41E1-80F7-39EB3173749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CC0E9C26-1603-4257-B933-58BA090774E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7C781F2-9DF0-4381-868E-AB635EEFBB77}"/>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5" name="Marcador de pie de página 4">
            <a:extLst>
              <a:ext uri="{FF2B5EF4-FFF2-40B4-BE49-F238E27FC236}">
                <a16:creationId xmlns:a16="http://schemas.microsoft.com/office/drawing/2014/main" id="{E4732DC8-DDAA-4A7E-8460-3BA6B53D642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035625A-B5FC-4992-B89E-B86A58A3FE1F}"/>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380028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14D1E-B967-46D6-853D-1E5AAE0EF1A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5748049-652B-43D0-BBDD-E51D5DDAA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64FD08-96DC-47AF-823F-1F15705E608C}"/>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5" name="Marcador de pie de página 4">
            <a:extLst>
              <a:ext uri="{FF2B5EF4-FFF2-40B4-BE49-F238E27FC236}">
                <a16:creationId xmlns:a16="http://schemas.microsoft.com/office/drawing/2014/main" id="{D1D3D75A-40A0-48C8-8E61-A6C86C92826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24623EB-0077-44C4-9ED2-E5C69FFBC864}"/>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33048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1494D1-5C8F-46C3-A19F-6D6C7AA9DF7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4155D50-A4A0-4F07-8BFE-B3057B04B9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76D4164F-AA24-46AF-9E4B-064DAD886F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145796CD-D7A2-4D9E-A29F-1A9BD0F9B9A1}"/>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6" name="Marcador de pie de página 5">
            <a:extLst>
              <a:ext uri="{FF2B5EF4-FFF2-40B4-BE49-F238E27FC236}">
                <a16:creationId xmlns:a16="http://schemas.microsoft.com/office/drawing/2014/main" id="{D7156EF1-A92C-4B2D-ABC5-EFBFA3E64B0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2768BEDF-D845-4AF6-8DF3-3054A4809B1C}"/>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327673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5D635-0E29-47D4-8511-FCF2EB235D8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93BD2A7-552E-4516-A093-1A28CFAA1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09CDA3-9934-42CD-A3B6-7C13F203E55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2FEBA094-D355-47A2-BB16-9F832306B0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C6823BC-2DC7-41B8-A718-1108166BAC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D55AFF5E-3309-4A1B-AF4F-2ACAD9B18CFC}"/>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8" name="Marcador de pie de página 7">
            <a:extLst>
              <a:ext uri="{FF2B5EF4-FFF2-40B4-BE49-F238E27FC236}">
                <a16:creationId xmlns:a16="http://schemas.microsoft.com/office/drawing/2014/main" id="{44DD7758-F7F9-4AA1-9A40-F531DB423D5A}"/>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805E543B-6170-4180-92F6-56CE16412B23}"/>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94576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0CCF2-491E-4567-894F-4AC6378FDA7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B4ECD5ED-0794-4507-BBB3-375AE2D8AFD2}"/>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4" name="Marcador de pie de página 3">
            <a:extLst>
              <a:ext uri="{FF2B5EF4-FFF2-40B4-BE49-F238E27FC236}">
                <a16:creationId xmlns:a16="http://schemas.microsoft.com/office/drawing/2014/main" id="{E712AFA9-FBBE-4D44-B527-CD31B242D863}"/>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C10C2598-A00F-4D76-950A-07494C58F2E4}"/>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227111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F7261EB-A758-487C-AB67-9C2697E05D04}"/>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3" name="Marcador de pie de página 2">
            <a:extLst>
              <a:ext uri="{FF2B5EF4-FFF2-40B4-BE49-F238E27FC236}">
                <a16:creationId xmlns:a16="http://schemas.microsoft.com/office/drawing/2014/main" id="{CD234D03-4EA7-4770-9EC9-0466828FDAFB}"/>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36628FDF-BCE2-440B-BC64-ABA5D838AC11}"/>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401139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9319F-62FE-4B90-B10E-DA9EABB747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EAE3323-5EB1-4D52-85B8-F0A7A6337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CEBEBBD2-B55D-440B-A197-A68213C2A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86D465-CC4B-481E-985F-BB24A515C6B7}"/>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6" name="Marcador de pie de página 5">
            <a:extLst>
              <a:ext uri="{FF2B5EF4-FFF2-40B4-BE49-F238E27FC236}">
                <a16:creationId xmlns:a16="http://schemas.microsoft.com/office/drawing/2014/main" id="{34DF9413-6638-43EA-AEBD-1BF4FF184B5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50B6D02-C7A4-41E2-B94C-3EBEABCB4B74}"/>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287721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A9217-78C1-4D9A-A89A-CA31F2B614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8ABDAD70-FA40-4487-892F-C633AA21D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BF085E85-93B7-4BC2-82EC-57BD0A70F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477C6-2DBD-4FF0-A8A5-A92F758207D2}"/>
              </a:ext>
            </a:extLst>
          </p:cNvPr>
          <p:cNvSpPr>
            <a:spLocks noGrp="1"/>
          </p:cNvSpPr>
          <p:nvPr>
            <p:ph type="dt" sz="half" idx="10"/>
          </p:nvPr>
        </p:nvSpPr>
        <p:spPr/>
        <p:txBody>
          <a:bodyPr/>
          <a:lstStyle/>
          <a:p>
            <a:fld id="{202AA24F-A33F-46A4-843A-EDFDF8818B6F}" type="datetimeFigureOut">
              <a:rPr lang="es-AR" smtClean="0"/>
              <a:t>27/06/2023</a:t>
            </a:fld>
            <a:endParaRPr lang="es-AR"/>
          </a:p>
        </p:txBody>
      </p:sp>
      <p:sp>
        <p:nvSpPr>
          <p:cNvPr id="6" name="Marcador de pie de página 5">
            <a:extLst>
              <a:ext uri="{FF2B5EF4-FFF2-40B4-BE49-F238E27FC236}">
                <a16:creationId xmlns:a16="http://schemas.microsoft.com/office/drawing/2014/main" id="{060DF745-EE48-44FA-BE88-48DB65B69F9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CF12118-04AB-4FD4-A888-C8A777D90B45}"/>
              </a:ext>
            </a:extLst>
          </p:cNvPr>
          <p:cNvSpPr>
            <a:spLocks noGrp="1"/>
          </p:cNvSpPr>
          <p:nvPr>
            <p:ph type="sldNum" sz="quarter" idx="12"/>
          </p:nvPr>
        </p:nvSpPr>
        <p:spPr/>
        <p:txBody>
          <a:bodyPr/>
          <a:lstStyle/>
          <a:p>
            <a:fld id="{F7D6558D-D311-451F-A221-903F3BB141E5}" type="slidenum">
              <a:rPr lang="es-AR" smtClean="0"/>
              <a:t>‹Nº›</a:t>
            </a:fld>
            <a:endParaRPr lang="es-AR"/>
          </a:p>
        </p:txBody>
      </p:sp>
    </p:spTree>
    <p:extLst>
      <p:ext uri="{BB962C8B-B14F-4D97-AF65-F5344CB8AC3E}">
        <p14:creationId xmlns:p14="http://schemas.microsoft.com/office/powerpoint/2010/main" val="82660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FF284EA-2AD4-4410-893C-85B95E4BF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E1CAF55-1E78-4493-AFAC-DED12CC0E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33E2AAC-9CFF-402C-8686-67676CF48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AA24F-A33F-46A4-843A-EDFDF8818B6F}" type="datetimeFigureOut">
              <a:rPr lang="es-AR" smtClean="0"/>
              <a:t>27/06/2023</a:t>
            </a:fld>
            <a:endParaRPr lang="es-AR"/>
          </a:p>
        </p:txBody>
      </p:sp>
      <p:sp>
        <p:nvSpPr>
          <p:cNvPr id="5" name="Marcador de pie de página 4">
            <a:extLst>
              <a:ext uri="{FF2B5EF4-FFF2-40B4-BE49-F238E27FC236}">
                <a16:creationId xmlns:a16="http://schemas.microsoft.com/office/drawing/2014/main" id="{F2F3E5A9-15D0-466D-A48D-AF31DE284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C644BE42-9693-4CCC-9B92-7D27F2939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6558D-D311-451F-A221-903F3BB141E5}" type="slidenum">
              <a:rPr lang="es-AR" smtClean="0"/>
              <a:t>‹Nº›</a:t>
            </a:fld>
            <a:endParaRPr lang="es-AR"/>
          </a:p>
        </p:txBody>
      </p:sp>
    </p:spTree>
    <p:extLst>
      <p:ext uri="{BB962C8B-B14F-4D97-AF65-F5344CB8AC3E}">
        <p14:creationId xmlns:p14="http://schemas.microsoft.com/office/powerpoint/2010/main" val="364050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2.sv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fatf-gafi.org/en/publications/Fatfrecommendations/Fatf-recommendations.html"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hyperlink" Target="https://repet.jus.gob.ar/" TargetMode="External"/><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5.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68.png"/><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hyperlink" Target="https://www.fintechiberoamerica.org/" TargetMode="External"/><Relationship Id="rId2" Type="http://schemas.openxmlformats.org/officeDocument/2006/relationships/image" Target="../media/image6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F1301A-C74B-420C-BE5F-8315EBF76E14}"/>
              </a:ext>
            </a:extLst>
          </p:cNvPr>
          <p:cNvSpPr txBox="1"/>
          <p:nvPr/>
        </p:nvSpPr>
        <p:spPr>
          <a:xfrm>
            <a:off x="967409" y="2787087"/>
            <a:ext cx="10257182" cy="1846659"/>
          </a:xfrm>
          <a:prstGeom prst="rect">
            <a:avLst/>
          </a:prstGeom>
          <a:noFill/>
        </p:spPr>
        <p:txBody>
          <a:bodyPr wrap="square" rtlCol="0">
            <a:spAutoFit/>
          </a:bodyPr>
          <a:lstStyle/>
          <a:p>
            <a:pPr algn="ctr"/>
            <a:r>
              <a:rPr lang="es-AR" sz="3200" b="1" dirty="0">
                <a:solidFill>
                  <a:srgbClr val="002060"/>
                </a:solidFill>
                <a:latin typeface="Roboto"/>
                <a:ea typeface="Adobe Gothic Std B" panose="020B0800000000000000" pitchFamily="34" charset="-128"/>
              </a:rPr>
              <a:t>Nuevas herramientas investigativas contra la criminalidad organizada</a:t>
            </a:r>
          </a:p>
          <a:p>
            <a:pPr algn="ctr"/>
            <a:r>
              <a:rPr lang="es-AR" sz="3200" i="1" dirty="0">
                <a:solidFill>
                  <a:srgbClr val="002060"/>
                </a:solidFill>
                <a:latin typeface="Roboto"/>
                <a:ea typeface="Adobe Gothic Std B" panose="020B0800000000000000" pitchFamily="34" charset="-128"/>
              </a:rPr>
              <a:t>Orientada a la pesquisa de delitos económicos</a:t>
            </a:r>
          </a:p>
          <a:p>
            <a:endParaRPr lang="es-AR" dirty="0"/>
          </a:p>
        </p:txBody>
      </p:sp>
      <p:pic>
        <p:nvPicPr>
          <p:cNvPr id="9" name="Gráfico 8">
            <a:extLst>
              <a:ext uri="{FF2B5EF4-FFF2-40B4-BE49-F238E27FC236}">
                <a16:creationId xmlns:a16="http://schemas.microsoft.com/office/drawing/2014/main" id="{8B6BE4C7-BA9D-4897-88F0-6BCB1A8311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8911" y="256059"/>
            <a:ext cx="2621601" cy="545249"/>
          </a:xfrm>
          <a:prstGeom prst="rect">
            <a:avLst/>
          </a:prstGeom>
        </p:spPr>
      </p:pic>
      <p:pic>
        <p:nvPicPr>
          <p:cNvPr id="10" name="Imagen 9">
            <a:extLst>
              <a:ext uri="{FF2B5EF4-FFF2-40B4-BE49-F238E27FC236}">
                <a16:creationId xmlns:a16="http://schemas.microsoft.com/office/drawing/2014/main" id="{49ABAE0D-8ADD-4549-8616-6B1EC81BB6F3}"/>
              </a:ext>
            </a:extLst>
          </p:cNvPr>
          <p:cNvPicPr>
            <a:picLocks noChangeAspect="1"/>
          </p:cNvPicPr>
          <p:nvPr/>
        </p:nvPicPr>
        <p:blipFill>
          <a:blip r:embed="rId4"/>
          <a:stretch>
            <a:fillRect/>
          </a:stretch>
        </p:blipFill>
        <p:spPr>
          <a:xfrm>
            <a:off x="185945" y="23859"/>
            <a:ext cx="4133850" cy="1009650"/>
          </a:xfrm>
          <a:prstGeom prst="rect">
            <a:avLst/>
          </a:prstGeom>
        </p:spPr>
      </p:pic>
    </p:spTree>
    <p:extLst>
      <p:ext uri="{BB962C8B-B14F-4D97-AF65-F5344CB8AC3E}">
        <p14:creationId xmlns:p14="http://schemas.microsoft.com/office/powerpoint/2010/main" val="426788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7EB3DE2-E5AA-493A-8BDA-CA7832901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748" y="547621"/>
            <a:ext cx="2432395" cy="1405711"/>
          </a:xfrm>
          <a:prstGeom prst="rect">
            <a:avLst/>
          </a:prstGeom>
        </p:spPr>
      </p:pic>
      <p:sp>
        <p:nvSpPr>
          <p:cNvPr id="6" name="CuadroTexto 5">
            <a:extLst>
              <a:ext uri="{FF2B5EF4-FFF2-40B4-BE49-F238E27FC236}">
                <a16:creationId xmlns:a16="http://schemas.microsoft.com/office/drawing/2014/main" id="{BB81E9E8-4821-4C36-BCF0-EBFD45013EA2}"/>
              </a:ext>
            </a:extLst>
          </p:cNvPr>
          <p:cNvSpPr txBox="1"/>
          <p:nvPr/>
        </p:nvSpPr>
        <p:spPr>
          <a:xfrm>
            <a:off x="5234417" y="108334"/>
            <a:ext cx="2432395" cy="369332"/>
          </a:xfrm>
          <a:prstGeom prst="rect">
            <a:avLst/>
          </a:prstGeom>
          <a:noFill/>
        </p:spPr>
        <p:txBody>
          <a:bodyPr wrap="square" rtlCol="0">
            <a:spAutoFit/>
          </a:bodyPr>
          <a:lstStyle/>
          <a:p>
            <a:r>
              <a:rPr lang="es-AR" dirty="0">
                <a:solidFill>
                  <a:schemeClr val="accent2"/>
                </a:solidFill>
              </a:rPr>
              <a:t>Ciber delitos</a:t>
            </a:r>
          </a:p>
        </p:txBody>
      </p:sp>
      <p:sp>
        <p:nvSpPr>
          <p:cNvPr id="7" name="CuadroTexto 6">
            <a:extLst>
              <a:ext uri="{FF2B5EF4-FFF2-40B4-BE49-F238E27FC236}">
                <a16:creationId xmlns:a16="http://schemas.microsoft.com/office/drawing/2014/main" id="{E25B68DD-1CCD-492E-8404-8AC0A507D2A3}"/>
              </a:ext>
            </a:extLst>
          </p:cNvPr>
          <p:cNvSpPr txBox="1"/>
          <p:nvPr/>
        </p:nvSpPr>
        <p:spPr>
          <a:xfrm>
            <a:off x="7622258" y="626096"/>
            <a:ext cx="4041913" cy="1169551"/>
          </a:xfrm>
          <a:prstGeom prst="rect">
            <a:avLst/>
          </a:prstGeom>
          <a:noFill/>
        </p:spPr>
        <p:txBody>
          <a:bodyPr wrap="square" rtlCol="0">
            <a:spAutoFit/>
          </a:bodyPr>
          <a:lstStyle/>
          <a:p>
            <a:pPr algn="just"/>
            <a:r>
              <a:rPr lang="es-AR" sz="1400" dirty="0">
                <a:solidFill>
                  <a:schemeClr val="tx1">
                    <a:lumMod val="65000"/>
                    <a:lumOff val="35000"/>
                  </a:schemeClr>
                </a:solidFill>
              </a:rPr>
              <a:t>Es la evolución de la delincuencia transnacional. La naturaleza compleja del delito que tiene lugar en el ámbito sin fronteras del ciberespacio se ve agravada por la creciente participación de grupos delictivos organizados</a:t>
            </a:r>
          </a:p>
        </p:txBody>
      </p:sp>
      <p:pic>
        <p:nvPicPr>
          <p:cNvPr id="9" name="Imagen 8" descr="Imagen que contiene filtro&#10;&#10;Descripción generada automáticamente">
            <a:extLst>
              <a:ext uri="{FF2B5EF4-FFF2-40B4-BE49-F238E27FC236}">
                <a16:creationId xmlns:a16="http://schemas.microsoft.com/office/drawing/2014/main" id="{D15D06DA-5F20-47D4-85E5-70F8025A0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748" y="2973991"/>
            <a:ext cx="2432395" cy="1618648"/>
          </a:xfrm>
          <a:prstGeom prst="rect">
            <a:avLst/>
          </a:prstGeom>
        </p:spPr>
      </p:pic>
      <p:sp>
        <p:nvSpPr>
          <p:cNvPr id="10" name="CuadroTexto 9">
            <a:extLst>
              <a:ext uri="{FF2B5EF4-FFF2-40B4-BE49-F238E27FC236}">
                <a16:creationId xmlns:a16="http://schemas.microsoft.com/office/drawing/2014/main" id="{A9487B7C-F867-4B88-98E6-37A241D4A0E1}"/>
              </a:ext>
            </a:extLst>
          </p:cNvPr>
          <p:cNvSpPr txBox="1"/>
          <p:nvPr/>
        </p:nvSpPr>
        <p:spPr>
          <a:xfrm>
            <a:off x="4962748" y="2190895"/>
            <a:ext cx="2432395" cy="646331"/>
          </a:xfrm>
          <a:prstGeom prst="rect">
            <a:avLst/>
          </a:prstGeom>
          <a:noFill/>
        </p:spPr>
        <p:txBody>
          <a:bodyPr wrap="square" rtlCol="0">
            <a:spAutoFit/>
          </a:bodyPr>
          <a:lstStyle/>
          <a:p>
            <a:r>
              <a:rPr lang="es-AR" dirty="0">
                <a:solidFill>
                  <a:schemeClr val="accent2"/>
                </a:solidFill>
              </a:rPr>
              <a:t>Fraude Económico y Delitos de Identidad</a:t>
            </a:r>
          </a:p>
        </p:txBody>
      </p:sp>
      <p:sp>
        <p:nvSpPr>
          <p:cNvPr id="11" name="CuadroTexto 10">
            <a:extLst>
              <a:ext uri="{FF2B5EF4-FFF2-40B4-BE49-F238E27FC236}">
                <a16:creationId xmlns:a16="http://schemas.microsoft.com/office/drawing/2014/main" id="{91292140-B169-4173-B234-5CD42CD1BC22}"/>
              </a:ext>
            </a:extLst>
          </p:cNvPr>
          <p:cNvSpPr txBox="1"/>
          <p:nvPr/>
        </p:nvSpPr>
        <p:spPr>
          <a:xfrm>
            <a:off x="7622258" y="2837226"/>
            <a:ext cx="4240940" cy="1600438"/>
          </a:xfrm>
          <a:prstGeom prst="rect">
            <a:avLst/>
          </a:prstGeom>
          <a:noFill/>
        </p:spPr>
        <p:txBody>
          <a:bodyPr wrap="square" rtlCol="0">
            <a:spAutoFit/>
          </a:bodyPr>
          <a:lstStyle/>
          <a:p>
            <a:pPr algn="just"/>
            <a:r>
              <a:rPr lang="es-AR" sz="1400" dirty="0">
                <a:solidFill>
                  <a:schemeClr val="tx1">
                    <a:lumMod val="65000"/>
                    <a:lumOff val="35000"/>
                  </a:schemeClr>
                </a:solidFill>
              </a:rPr>
              <a:t>En todo el mundo, las sociedades dependen cada vez más de la información de identificación. Se utiliza información relacionada con la identidad de las personas, para actividades bancarias, compras, viajes, entre otros. Cada vez más, dicha información también incluye información biométrica.</a:t>
            </a:r>
          </a:p>
        </p:txBody>
      </p:sp>
      <p:sp>
        <p:nvSpPr>
          <p:cNvPr id="12" name="Rectángulo 11">
            <a:extLst>
              <a:ext uri="{FF2B5EF4-FFF2-40B4-BE49-F238E27FC236}">
                <a16:creationId xmlns:a16="http://schemas.microsoft.com/office/drawing/2014/main" id="{4095D97E-A32E-486D-8C61-C2E515D4AC1E}"/>
              </a:ext>
            </a:extLst>
          </p:cNvPr>
          <p:cNvSpPr/>
          <p:nvPr/>
        </p:nvSpPr>
        <p:spPr>
          <a:xfrm>
            <a:off x="0" y="0"/>
            <a:ext cx="4636119" cy="6858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chemeClr val="bg1"/>
                </a:solidFill>
              </a:rPr>
              <a:t>Tendencias Crimen Organizado a nivel global ONU</a:t>
            </a:r>
          </a:p>
        </p:txBody>
      </p:sp>
      <p:sp>
        <p:nvSpPr>
          <p:cNvPr id="18" name="CuadroTexto 17">
            <a:extLst>
              <a:ext uri="{FF2B5EF4-FFF2-40B4-BE49-F238E27FC236}">
                <a16:creationId xmlns:a16="http://schemas.microsoft.com/office/drawing/2014/main" id="{FBD5BF08-C4D7-4AF8-829D-A19D7EA89A05}"/>
              </a:ext>
            </a:extLst>
          </p:cNvPr>
          <p:cNvSpPr txBox="1"/>
          <p:nvPr/>
        </p:nvSpPr>
        <p:spPr>
          <a:xfrm>
            <a:off x="7666812" y="5347229"/>
            <a:ext cx="3997359" cy="1169551"/>
          </a:xfrm>
          <a:prstGeom prst="rect">
            <a:avLst/>
          </a:prstGeom>
          <a:noFill/>
        </p:spPr>
        <p:txBody>
          <a:bodyPr wrap="square" rtlCol="0">
            <a:spAutoFit/>
          </a:bodyPr>
          <a:lstStyle/>
          <a:p>
            <a:pPr algn="just"/>
            <a:r>
              <a:rPr lang="es-AR" sz="1400" dirty="0">
                <a:solidFill>
                  <a:schemeClr val="tx1">
                    <a:lumMod val="65000"/>
                    <a:lumOff val="35000"/>
                  </a:schemeClr>
                </a:solidFill>
              </a:rPr>
              <a:t>Los grupos delictivos organizados participan cada vez más en el tráfico de bienes culturales, tanto a través de mercados legítimos, como subastas e Internet, como en mercados clandestinos ilícitos.</a:t>
            </a:r>
          </a:p>
        </p:txBody>
      </p:sp>
      <p:pic>
        <p:nvPicPr>
          <p:cNvPr id="20" name="Imagen 19">
            <a:extLst>
              <a:ext uri="{FF2B5EF4-FFF2-40B4-BE49-F238E27FC236}">
                <a16:creationId xmlns:a16="http://schemas.microsoft.com/office/drawing/2014/main" id="{965B037F-88E4-4844-B9E4-4203D2391D5B}"/>
              </a:ext>
            </a:extLst>
          </p:cNvPr>
          <p:cNvPicPr>
            <a:picLocks noChangeAspect="1"/>
          </p:cNvPicPr>
          <p:nvPr/>
        </p:nvPicPr>
        <p:blipFill>
          <a:blip r:embed="rId4"/>
          <a:stretch>
            <a:fillRect/>
          </a:stretch>
        </p:blipFill>
        <p:spPr>
          <a:xfrm>
            <a:off x="5234417" y="5156222"/>
            <a:ext cx="2019303" cy="1618648"/>
          </a:xfrm>
          <a:prstGeom prst="rect">
            <a:avLst/>
          </a:prstGeom>
        </p:spPr>
      </p:pic>
      <p:sp>
        <p:nvSpPr>
          <p:cNvPr id="22" name="CuadroTexto 21">
            <a:extLst>
              <a:ext uri="{FF2B5EF4-FFF2-40B4-BE49-F238E27FC236}">
                <a16:creationId xmlns:a16="http://schemas.microsoft.com/office/drawing/2014/main" id="{44989722-1400-4CB2-8E74-17B091C04A42}"/>
              </a:ext>
            </a:extLst>
          </p:cNvPr>
          <p:cNvSpPr txBox="1"/>
          <p:nvPr/>
        </p:nvSpPr>
        <p:spPr>
          <a:xfrm>
            <a:off x="4823598" y="4785268"/>
            <a:ext cx="3830071" cy="369332"/>
          </a:xfrm>
          <a:prstGeom prst="rect">
            <a:avLst/>
          </a:prstGeom>
          <a:noFill/>
        </p:spPr>
        <p:txBody>
          <a:bodyPr wrap="square">
            <a:spAutoFit/>
          </a:bodyPr>
          <a:lstStyle/>
          <a:p>
            <a:r>
              <a:rPr lang="es-AR" dirty="0">
                <a:solidFill>
                  <a:schemeClr val="accent2"/>
                </a:solidFill>
              </a:rPr>
              <a:t>Tráfico Ilícito de bienes culturales</a:t>
            </a:r>
          </a:p>
        </p:txBody>
      </p:sp>
    </p:spTree>
    <p:extLst>
      <p:ext uri="{BB962C8B-B14F-4D97-AF65-F5344CB8AC3E}">
        <p14:creationId xmlns:p14="http://schemas.microsoft.com/office/powerpoint/2010/main" val="346573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6D7ED-94C9-4474-9056-4C189889A9EE}"/>
              </a:ext>
            </a:extLst>
          </p:cNvPr>
          <p:cNvSpPr>
            <a:spLocks noGrp="1"/>
          </p:cNvSpPr>
          <p:nvPr>
            <p:ph type="title"/>
          </p:nvPr>
        </p:nvSpPr>
        <p:spPr>
          <a:xfrm>
            <a:off x="653777" y="4909448"/>
            <a:ext cx="5602355" cy="1045404"/>
          </a:xfrm>
        </p:spPr>
        <p:txBody>
          <a:bodyPr>
            <a:normAutofit fontScale="90000"/>
          </a:bodyPr>
          <a:lstStyle/>
          <a:p>
            <a:pPr algn="ctr"/>
            <a:r>
              <a:rPr lang="es-AR" dirty="0">
                <a:solidFill>
                  <a:schemeClr val="accent2"/>
                </a:solidFill>
              </a:rPr>
              <a:t>Cambio de paradigma</a:t>
            </a:r>
            <a:br>
              <a:rPr lang="es-AR" dirty="0">
                <a:solidFill>
                  <a:schemeClr val="accent2"/>
                </a:solidFill>
              </a:rPr>
            </a:br>
            <a:r>
              <a:rPr lang="es-AR" sz="1600" dirty="0">
                <a:solidFill>
                  <a:schemeClr val="accent2"/>
                </a:solidFill>
              </a:rPr>
              <a:t>El impacto en el delito de las nuevas formas de transaccionar</a:t>
            </a:r>
          </a:p>
        </p:txBody>
      </p:sp>
      <p:graphicFrame>
        <p:nvGraphicFramePr>
          <p:cNvPr id="4" name="Diagrama 3">
            <a:extLst>
              <a:ext uri="{FF2B5EF4-FFF2-40B4-BE49-F238E27FC236}">
                <a16:creationId xmlns:a16="http://schemas.microsoft.com/office/drawing/2014/main" id="{0F77F795-6E0E-42CB-96B9-ABEE952D50D6}"/>
              </a:ext>
            </a:extLst>
          </p:cNvPr>
          <p:cNvGraphicFramePr/>
          <p:nvPr>
            <p:extLst>
              <p:ext uri="{D42A27DB-BD31-4B8C-83A1-F6EECF244321}">
                <p14:modId xmlns:p14="http://schemas.microsoft.com/office/powerpoint/2010/main" val="1012125830"/>
              </p:ext>
            </p:extLst>
          </p:nvPr>
        </p:nvGraphicFramePr>
        <p:xfrm>
          <a:off x="7354953" y="736255"/>
          <a:ext cx="41832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6CBCE7CC-021B-4EDC-9750-CBF73348FE46}"/>
              </a:ext>
            </a:extLst>
          </p:cNvPr>
          <p:cNvPicPr>
            <a:picLocks noChangeAspect="1"/>
          </p:cNvPicPr>
          <p:nvPr/>
        </p:nvPicPr>
        <p:blipFill>
          <a:blip r:embed="rId7"/>
          <a:stretch>
            <a:fillRect/>
          </a:stretch>
        </p:blipFill>
        <p:spPr>
          <a:xfrm>
            <a:off x="0" y="0"/>
            <a:ext cx="6679510" cy="4564891"/>
          </a:xfrm>
          <a:prstGeom prst="rect">
            <a:avLst/>
          </a:prstGeom>
        </p:spPr>
      </p:pic>
      <p:sp>
        <p:nvSpPr>
          <p:cNvPr id="3" name="CuadroTexto 2">
            <a:extLst>
              <a:ext uri="{FF2B5EF4-FFF2-40B4-BE49-F238E27FC236}">
                <a16:creationId xmlns:a16="http://schemas.microsoft.com/office/drawing/2014/main" id="{E8E75013-B837-4217-825A-113821549861}"/>
              </a:ext>
            </a:extLst>
          </p:cNvPr>
          <p:cNvSpPr txBox="1"/>
          <p:nvPr/>
        </p:nvSpPr>
        <p:spPr>
          <a:xfrm>
            <a:off x="8282609" y="5585520"/>
            <a:ext cx="2716696" cy="369332"/>
          </a:xfrm>
          <a:prstGeom prst="rect">
            <a:avLst/>
          </a:prstGeom>
          <a:noFill/>
        </p:spPr>
        <p:txBody>
          <a:bodyPr wrap="square" rtlCol="0">
            <a:spAutoFit/>
          </a:bodyPr>
          <a:lstStyle/>
          <a:p>
            <a:pPr algn="ctr"/>
            <a:r>
              <a:rPr lang="es-AR" b="1" dirty="0">
                <a:solidFill>
                  <a:schemeClr val="accent2"/>
                </a:solidFill>
              </a:rPr>
              <a:t>EMPRESA CRIMINAL</a:t>
            </a:r>
          </a:p>
        </p:txBody>
      </p:sp>
      <p:pic>
        <p:nvPicPr>
          <p:cNvPr id="6" name="Imagen 5">
            <a:extLst>
              <a:ext uri="{FF2B5EF4-FFF2-40B4-BE49-F238E27FC236}">
                <a16:creationId xmlns:a16="http://schemas.microsoft.com/office/drawing/2014/main" id="{B9180435-9F7C-4E45-923F-0D91647C7A47}"/>
              </a:ext>
            </a:extLst>
          </p:cNvPr>
          <p:cNvPicPr>
            <a:picLocks noChangeAspect="1"/>
          </p:cNvPicPr>
          <p:nvPr/>
        </p:nvPicPr>
        <p:blipFill>
          <a:blip r:embed="rId8"/>
          <a:stretch>
            <a:fillRect/>
          </a:stretch>
        </p:blipFill>
        <p:spPr>
          <a:xfrm>
            <a:off x="6096000" y="4094936"/>
            <a:ext cx="1654467" cy="2594359"/>
          </a:xfrm>
          <a:prstGeom prst="rect">
            <a:avLst/>
          </a:prstGeom>
        </p:spPr>
      </p:pic>
    </p:spTree>
    <p:extLst>
      <p:ext uri="{BB962C8B-B14F-4D97-AF65-F5344CB8AC3E}">
        <p14:creationId xmlns:p14="http://schemas.microsoft.com/office/powerpoint/2010/main" val="161327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F99B2C74-74AD-42E9-BAF8-40ABC4AC3772}"/>
              </a:ext>
            </a:extLst>
          </p:cNvPr>
          <p:cNvSpPr txBox="1"/>
          <p:nvPr/>
        </p:nvSpPr>
        <p:spPr>
          <a:xfrm>
            <a:off x="588775" y="561485"/>
            <a:ext cx="7740838" cy="369332"/>
          </a:xfrm>
          <a:prstGeom prst="rect">
            <a:avLst/>
          </a:prstGeom>
          <a:noFill/>
        </p:spPr>
        <p:txBody>
          <a:bodyPr wrap="square" rtlCol="0">
            <a:spAutoFit/>
          </a:bodyPr>
          <a:lstStyle/>
          <a:p>
            <a:r>
              <a:rPr lang="es-AR" b="1" dirty="0">
                <a:solidFill>
                  <a:srgbClr val="0070C0"/>
                </a:solidFill>
              </a:rPr>
              <a:t>Su relevancia en el contexto de investigación del crimen organizado</a:t>
            </a:r>
          </a:p>
        </p:txBody>
      </p:sp>
      <p:sp>
        <p:nvSpPr>
          <p:cNvPr id="16" name="CuadroTexto 15">
            <a:extLst>
              <a:ext uri="{FF2B5EF4-FFF2-40B4-BE49-F238E27FC236}">
                <a16:creationId xmlns:a16="http://schemas.microsoft.com/office/drawing/2014/main" id="{0A836386-0CE8-4BEC-B39B-E732B0917A31}"/>
              </a:ext>
            </a:extLst>
          </p:cNvPr>
          <p:cNvSpPr txBox="1"/>
          <p:nvPr/>
        </p:nvSpPr>
        <p:spPr>
          <a:xfrm>
            <a:off x="494472" y="21601"/>
            <a:ext cx="7174396" cy="584775"/>
          </a:xfrm>
          <a:prstGeom prst="rect">
            <a:avLst/>
          </a:prstGeom>
          <a:noFill/>
        </p:spPr>
        <p:txBody>
          <a:bodyPr wrap="square">
            <a:spAutoFit/>
          </a:bodyPr>
          <a:lstStyle/>
          <a:p>
            <a:r>
              <a:rPr lang="es-AR" sz="3200" b="1" dirty="0">
                <a:solidFill>
                  <a:srgbClr val="0070C0"/>
                </a:solidFill>
              </a:rPr>
              <a:t>CRIMINALIDAD ECONÓMICA</a:t>
            </a:r>
          </a:p>
        </p:txBody>
      </p:sp>
      <p:pic>
        <p:nvPicPr>
          <p:cNvPr id="23" name="Imagen 22">
            <a:extLst>
              <a:ext uri="{FF2B5EF4-FFF2-40B4-BE49-F238E27FC236}">
                <a16:creationId xmlns:a16="http://schemas.microsoft.com/office/drawing/2014/main" id="{F94878F2-E661-4C04-8BB2-3B3316E36F4D}"/>
              </a:ext>
            </a:extLst>
          </p:cNvPr>
          <p:cNvPicPr>
            <a:picLocks noChangeAspect="1"/>
          </p:cNvPicPr>
          <p:nvPr/>
        </p:nvPicPr>
        <p:blipFill>
          <a:blip r:embed="rId2"/>
          <a:stretch>
            <a:fillRect/>
          </a:stretch>
        </p:blipFill>
        <p:spPr>
          <a:xfrm rot="1522910">
            <a:off x="1088854" y="1216364"/>
            <a:ext cx="1797438" cy="731954"/>
          </a:xfrm>
          <a:prstGeom prst="rect">
            <a:avLst/>
          </a:prstGeom>
        </p:spPr>
      </p:pic>
      <p:sp>
        <p:nvSpPr>
          <p:cNvPr id="7" name="CuadroTexto 6">
            <a:extLst>
              <a:ext uri="{FF2B5EF4-FFF2-40B4-BE49-F238E27FC236}">
                <a16:creationId xmlns:a16="http://schemas.microsoft.com/office/drawing/2014/main" id="{F9A616D6-FBC7-43CA-98B3-0D4C4B4B1F95}"/>
              </a:ext>
            </a:extLst>
          </p:cNvPr>
          <p:cNvSpPr txBox="1"/>
          <p:nvPr/>
        </p:nvSpPr>
        <p:spPr>
          <a:xfrm>
            <a:off x="1657350" y="2413337"/>
            <a:ext cx="8172450" cy="2862322"/>
          </a:xfrm>
          <a:prstGeom prst="rect">
            <a:avLst/>
          </a:prstGeom>
          <a:noFill/>
        </p:spPr>
        <p:txBody>
          <a:bodyPr wrap="square" rtlCol="0">
            <a:spAutoFit/>
          </a:bodyPr>
          <a:lstStyle/>
          <a:p>
            <a:pPr marL="285750" indent="-285750">
              <a:buFont typeface="Arial" panose="020B0604020202020204" pitchFamily="34" charset="0"/>
              <a:buChar char="•"/>
            </a:pPr>
            <a:r>
              <a:rPr lang="es-AR" dirty="0">
                <a:solidFill>
                  <a:schemeClr val="tx1">
                    <a:lumMod val="50000"/>
                    <a:lumOff val="50000"/>
                  </a:schemeClr>
                </a:solidFill>
              </a:rPr>
              <a:t>Criminalidad Económica: actividades de inicio, parte y fin como también financiación de la organización.</a:t>
            </a:r>
          </a:p>
          <a:p>
            <a:pPr marL="285750" indent="-285750">
              <a:buFont typeface="Arial" panose="020B0604020202020204" pitchFamily="34" charset="0"/>
              <a:buChar char="•"/>
            </a:pPr>
            <a:endParaRPr lang="es-AR" dirty="0">
              <a:solidFill>
                <a:schemeClr val="tx1">
                  <a:lumMod val="50000"/>
                  <a:lumOff val="50000"/>
                </a:schemeClr>
              </a:solidFill>
            </a:endParaRPr>
          </a:p>
          <a:p>
            <a:pPr marL="285750" indent="-285750">
              <a:buFont typeface="Arial" panose="020B0604020202020204" pitchFamily="34" charset="0"/>
              <a:buChar char="•"/>
            </a:pPr>
            <a:r>
              <a:rPr lang="es-AR" dirty="0">
                <a:solidFill>
                  <a:schemeClr val="accent2"/>
                </a:solidFill>
              </a:rPr>
              <a:t>Lavado de Activos </a:t>
            </a:r>
            <a:r>
              <a:rPr lang="es-AR" dirty="0">
                <a:solidFill>
                  <a:schemeClr val="tx1">
                    <a:lumMod val="50000"/>
                    <a:lumOff val="50000"/>
                  </a:schemeClr>
                </a:solidFill>
              </a:rPr>
              <a:t>como delito más relevante que vamos a ver en el día de hoy. Su impronta en todo el proceso de actividades del crimen organizado.</a:t>
            </a:r>
          </a:p>
          <a:p>
            <a:pPr marL="285750" indent="-285750">
              <a:buFont typeface="Arial" panose="020B0604020202020204" pitchFamily="34" charset="0"/>
              <a:buChar char="•"/>
            </a:pPr>
            <a:endParaRPr lang="es-AR" dirty="0">
              <a:solidFill>
                <a:schemeClr val="tx1">
                  <a:lumMod val="50000"/>
                  <a:lumOff val="50000"/>
                </a:schemeClr>
              </a:solidFill>
            </a:endParaRPr>
          </a:p>
          <a:p>
            <a:pPr marL="285750" indent="-285750">
              <a:buFont typeface="Arial" panose="020B0604020202020204" pitchFamily="34" charset="0"/>
              <a:buChar char="•"/>
            </a:pPr>
            <a:r>
              <a:rPr lang="es-AR" dirty="0">
                <a:solidFill>
                  <a:schemeClr val="tx1">
                    <a:lumMod val="50000"/>
                    <a:lumOff val="50000"/>
                  </a:schemeClr>
                </a:solidFill>
              </a:rPr>
              <a:t>Investigación económico financiera como fuente para recolectar datos e información relevante en una investigación de crimen organizado o en contexto de criminalidad económica.</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118650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B9D40B-1136-4BAF-8921-798462EDB73E}"/>
              </a:ext>
            </a:extLst>
          </p:cNvPr>
          <p:cNvSpPr txBox="1"/>
          <p:nvPr/>
        </p:nvSpPr>
        <p:spPr>
          <a:xfrm>
            <a:off x="503385" y="92766"/>
            <a:ext cx="8786191" cy="707886"/>
          </a:xfrm>
          <a:prstGeom prst="rect">
            <a:avLst/>
          </a:prstGeom>
          <a:noFill/>
        </p:spPr>
        <p:txBody>
          <a:bodyPr wrap="square" rtlCol="0">
            <a:spAutoFit/>
          </a:bodyPr>
          <a:lstStyle/>
          <a:p>
            <a:r>
              <a:rPr lang="es-AR" sz="4000" dirty="0">
                <a:solidFill>
                  <a:srgbClr val="0070C0"/>
                </a:solidFill>
              </a:rPr>
              <a:t>FLUJOS FINANCIEROS ILÍCITOS</a:t>
            </a:r>
          </a:p>
        </p:txBody>
      </p:sp>
      <p:sp>
        <p:nvSpPr>
          <p:cNvPr id="3" name="CuadroTexto 2">
            <a:extLst>
              <a:ext uri="{FF2B5EF4-FFF2-40B4-BE49-F238E27FC236}">
                <a16:creationId xmlns:a16="http://schemas.microsoft.com/office/drawing/2014/main" id="{2506FEA3-A929-4B1C-AA23-C8BE764C5BFC}"/>
              </a:ext>
            </a:extLst>
          </p:cNvPr>
          <p:cNvSpPr txBox="1"/>
          <p:nvPr/>
        </p:nvSpPr>
        <p:spPr>
          <a:xfrm>
            <a:off x="7204733" y="1634630"/>
            <a:ext cx="4543912" cy="2862322"/>
          </a:xfrm>
          <a:prstGeom prst="rect">
            <a:avLst/>
          </a:prstGeom>
          <a:noFill/>
        </p:spPr>
        <p:txBody>
          <a:bodyPr wrap="square" rtlCol="0">
            <a:spAutoFit/>
          </a:bodyPr>
          <a:lstStyle/>
          <a:p>
            <a:pPr algn="just"/>
            <a:r>
              <a:rPr lang="es-AR" dirty="0">
                <a:solidFill>
                  <a:schemeClr val="tx1">
                    <a:lumMod val="65000"/>
                    <a:lumOff val="35000"/>
                  </a:schemeClr>
                </a:solidFill>
              </a:rPr>
              <a:t>Los FFI incluyen valores, dinero e instrumentos monetarios obtenidos:</a:t>
            </a:r>
          </a:p>
          <a:p>
            <a:pPr algn="just"/>
            <a:endParaRPr lang="es-AR" dirty="0">
              <a:solidFill>
                <a:schemeClr val="tx1">
                  <a:lumMod val="65000"/>
                  <a:lumOff val="35000"/>
                </a:schemeClr>
              </a:solidFill>
            </a:endParaRPr>
          </a:p>
          <a:p>
            <a:pPr algn="just"/>
            <a:r>
              <a:rPr lang="es-AR" dirty="0">
                <a:solidFill>
                  <a:schemeClr val="tx1">
                    <a:lumMod val="65000"/>
                    <a:lumOff val="35000"/>
                  </a:schemeClr>
                </a:solidFill>
              </a:rPr>
              <a:t>– legalmente pero que son transferidos de manera ilícita, es decir, contrariando la normativa vigente respecto su traslado o vinculados a la evasión fiscal.</a:t>
            </a:r>
          </a:p>
          <a:p>
            <a:pPr algn="just"/>
            <a:r>
              <a:rPr lang="es-AR" dirty="0">
                <a:solidFill>
                  <a:schemeClr val="tx1">
                    <a:lumMod val="65000"/>
                    <a:lumOff val="35000"/>
                  </a:schemeClr>
                </a:solidFill>
              </a:rPr>
              <a:t>– que se adquieren a través de actividades ilegales (delitos, corrupción y evasión fiscal); </a:t>
            </a:r>
          </a:p>
        </p:txBody>
      </p:sp>
      <p:sp>
        <p:nvSpPr>
          <p:cNvPr id="4" name="Rectángulo: esquinas redondeadas 3">
            <a:extLst>
              <a:ext uri="{FF2B5EF4-FFF2-40B4-BE49-F238E27FC236}">
                <a16:creationId xmlns:a16="http://schemas.microsoft.com/office/drawing/2014/main" id="{E06DFE88-3721-4085-929F-9921284E1D12}"/>
              </a:ext>
            </a:extLst>
          </p:cNvPr>
          <p:cNvSpPr/>
          <p:nvPr/>
        </p:nvSpPr>
        <p:spPr>
          <a:xfrm>
            <a:off x="6970644" y="1226838"/>
            <a:ext cx="5012090" cy="367270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a:extLst>
              <a:ext uri="{FF2B5EF4-FFF2-40B4-BE49-F238E27FC236}">
                <a16:creationId xmlns:a16="http://schemas.microsoft.com/office/drawing/2014/main" id="{03848687-D53B-4E89-88E3-07E946C4A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5" y="800652"/>
            <a:ext cx="6877259" cy="4734832"/>
          </a:xfrm>
          <a:prstGeom prst="rect">
            <a:avLst/>
          </a:prstGeom>
        </p:spPr>
      </p:pic>
    </p:spTree>
    <p:extLst>
      <p:ext uri="{BB962C8B-B14F-4D97-AF65-F5344CB8AC3E}">
        <p14:creationId xmlns:p14="http://schemas.microsoft.com/office/powerpoint/2010/main" val="294385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A84E4A5-E32A-406C-AD98-3D2999E0C1AF}"/>
              </a:ext>
            </a:extLst>
          </p:cNvPr>
          <p:cNvSpPr txBox="1"/>
          <p:nvPr/>
        </p:nvSpPr>
        <p:spPr>
          <a:xfrm>
            <a:off x="5088835" y="45222"/>
            <a:ext cx="2345634" cy="461665"/>
          </a:xfrm>
          <a:prstGeom prst="rect">
            <a:avLst/>
          </a:prstGeom>
          <a:noFill/>
        </p:spPr>
        <p:txBody>
          <a:bodyPr wrap="square" rtlCol="0">
            <a:spAutoFit/>
          </a:bodyPr>
          <a:lstStyle/>
          <a:p>
            <a:pPr algn="ctr"/>
            <a:r>
              <a:rPr lang="es-AR" sz="2400" b="1" dirty="0">
                <a:solidFill>
                  <a:schemeClr val="tx1">
                    <a:lumMod val="65000"/>
                    <a:lumOff val="35000"/>
                  </a:schemeClr>
                </a:solidFill>
              </a:rPr>
              <a:t>PANORAMA</a:t>
            </a:r>
            <a:endParaRPr lang="es-AR" sz="2400" b="1" dirty="0">
              <a:solidFill>
                <a:schemeClr val="tx1">
                  <a:lumMod val="65000"/>
                  <a:lumOff val="35000"/>
                </a:schemeClr>
              </a:solidFill>
              <a:latin typeface="Roboto"/>
            </a:endParaRPr>
          </a:p>
        </p:txBody>
      </p:sp>
      <p:grpSp>
        <p:nvGrpSpPr>
          <p:cNvPr id="8" name="Grupo 7">
            <a:extLst>
              <a:ext uri="{FF2B5EF4-FFF2-40B4-BE49-F238E27FC236}">
                <a16:creationId xmlns:a16="http://schemas.microsoft.com/office/drawing/2014/main" id="{8A80E1DB-CED3-44D3-94A8-9224B6E8099D}"/>
              </a:ext>
            </a:extLst>
          </p:cNvPr>
          <p:cNvGrpSpPr/>
          <p:nvPr/>
        </p:nvGrpSpPr>
        <p:grpSpPr>
          <a:xfrm>
            <a:off x="1738030" y="551083"/>
            <a:ext cx="4357970" cy="5438900"/>
            <a:chOff x="371061" y="265043"/>
            <a:chExt cx="4002157" cy="5844226"/>
          </a:xfrm>
        </p:grpSpPr>
        <p:graphicFrame>
          <p:nvGraphicFramePr>
            <p:cNvPr id="4" name="Diagrama 3">
              <a:extLst>
                <a:ext uri="{FF2B5EF4-FFF2-40B4-BE49-F238E27FC236}">
                  <a16:creationId xmlns:a16="http://schemas.microsoft.com/office/drawing/2014/main" id="{12F3E22E-C9D8-4441-B1B9-F557387AE6B0}"/>
                </a:ext>
              </a:extLst>
            </p:cNvPr>
            <p:cNvGraphicFramePr/>
            <p:nvPr>
              <p:extLst>
                <p:ext uri="{D42A27DB-BD31-4B8C-83A1-F6EECF244321}">
                  <p14:modId xmlns:p14="http://schemas.microsoft.com/office/powerpoint/2010/main" val="1428163135"/>
                </p:ext>
              </p:extLst>
            </p:nvPr>
          </p:nvGraphicFramePr>
          <p:xfrm>
            <a:off x="675861" y="748731"/>
            <a:ext cx="3366052" cy="3127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igno más 1">
              <a:extLst>
                <a:ext uri="{FF2B5EF4-FFF2-40B4-BE49-F238E27FC236}">
                  <a16:creationId xmlns:a16="http://schemas.microsoft.com/office/drawing/2014/main" id="{1A1E4AE9-981E-4A60-9CC6-66F8AEC20A8F}"/>
                </a:ext>
              </a:extLst>
            </p:cNvPr>
            <p:cNvSpPr/>
            <p:nvPr/>
          </p:nvSpPr>
          <p:spPr>
            <a:xfrm>
              <a:off x="715618" y="4482428"/>
              <a:ext cx="728869" cy="649356"/>
            </a:xfrm>
            <a:prstGeom prst="mathPlus">
              <a:avLst/>
            </a:prstGeom>
            <a:solidFill>
              <a:schemeClr val="tx1">
                <a:lumMod val="65000"/>
                <a:lumOff val="3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37EE9868-387F-411F-90C8-02501C327FF5}"/>
                </a:ext>
              </a:extLst>
            </p:cNvPr>
            <p:cNvSpPr txBox="1"/>
            <p:nvPr/>
          </p:nvSpPr>
          <p:spPr>
            <a:xfrm>
              <a:off x="1444487" y="4545496"/>
              <a:ext cx="2597426" cy="529505"/>
            </a:xfrm>
            <a:prstGeom prst="rect">
              <a:avLst/>
            </a:prstGeom>
            <a:noFill/>
            <a:ln>
              <a:noFill/>
            </a:ln>
          </p:spPr>
          <p:txBody>
            <a:bodyPr wrap="square" rtlCol="0">
              <a:spAutoFit/>
            </a:bodyPr>
            <a:lstStyle/>
            <a:p>
              <a:r>
                <a:rPr lang="es-AR" sz="2400" b="1" dirty="0">
                  <a:solidFill>
                    <a:srgbClr val="0070C0"/>
                  </a:solidFill>
                </a:rPr>
                <a:t>Investigación</a:t>
              </a:r>
            </a:p>
          </p:txBody>
        </p:sp>
        <p:sp>
          <p:nvSpPr>
            <p:cNvPr id="7" name="Rectángulo: esquinas redondeadas 6">
              <a:extLst>
                <a:ext uri="{FF2B5EF4-FFF2-40B4-BE49-F238E27FC236}">
                  <a16:creationId xmlns:a16="http://schemas.microsoft.com/office/drawing/2014/main" id="{F4FEE80C-DDEA-4234-A8FA-32FD3797E643}"/>
                </a:ext>
              </a:extLst>
            </p:cNvPr>
            <p:cNvSpPr/>
            <p:nvPr/>
          </p:nvSpPr>
          <p:spPr>
            <a:xfrm>
              <a:off x="371061" y="265043"/>
              <a:ext cx="4002157" cy="584422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9" name="CuadroTexto 8">
            <a:extLst>
              <a:ext uri="{FF2B5EF4-FFF2-40B4-BE49-F238E27FC236}">
                <a16:creationId xmlns:a16="http://schemas.microsoft.com/office/drawing/2014/main" id="{AE0354C2-42DB-4F2B-9C7B-9C537CA5EAF5}"/>
              </a:ext>
            </a:extLst>
          </p:cNvPr>
          <p:cNvSpPr txBox="1"/>
          <p:nvPr/>
        </p:nvSpPr>
        <p:spPr>
          <a:xfrm>
            <a:off x="-194815" y="2609071"/>
            <a:ext cx="1932845" cy="830997"/>
          </a:xfrm>
          <a:prstGeom prst="rect">
            <a:avLst/>
          </a:prstGeom>
          <a:noFill/>
        </p:spPr>
        <p:txBody>
          <a:bodyPr wrap="square" rtlCol="0">
            <a:spAutoFit/>
          </a:bodyPr>
          <a:lstStyle/>
          <a:p>
            <a:pPr algn="ctr"/>
            <a:r>
              <a:rPr lang="es-AR" sz="1600" b="1" dirty="0">
                <a:solidFill>
                  <a:schemeClr val="accent2"/>
                </a:solidFill>
              </a:rPr>
              <a:t>FLUJOS FINANCIEROS ILÍCITOS</a:t>
            </a:r>
          </a:p>
        </p:txBody>
      </p:sp>
      <p:sp>
        <p:nvSpPr>
          <p:cNvPr id="11" name="Flecha: a la izquierda y derecha 10">
            <a:extLst>
              <a:ext uri="{FF2B5EF4-FFF2-40B4-BE49-F238E27FC236}">
                <a16:creationId xmlns:a16="http://schemas.microsoft.com/office/drawing/2014/main" id="{B862D974-1607-4E53-923D-4D9D97F98CBC}"/>
              </a:ext>
            </a:extLst>
          </p:cNvPr>
          <p:cNvSpPr/>
          <p:nvPr/>
        </p:nvSpPr>
        <p:spPr>
          <a:xfrm>
            <a:off x="6149337" y="2952019"/>
            <a:ext cx="1219200" cy="353463"/>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esquinas redondeadas 15">
            <a:extLst>
              <a:ext uri="{FF2B5EF4-FFF2-40B4-BE49-F238E27FC236}">
                <a16:creationId xmlns:a16="http://schemas.microsoft.com/office/drawing/2014/main" id="{802160E0-D927-4F3D-AA27-928AE2384BE5}"/>
              </a:ext>
            </a:extLst>
          </p:cNvPr>
          <p:cNvSpPr/>
          <p:nvPr/>
        </p:nvSpPr>
        <p:spPr>
          <a:xfrm>
            <a:off x="7421875" y="390558"/>
            <a:ext cx="4425568" cy="5599425"/>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Abrir corchete 16">
            <a:extLst>
              <a:ext uri="{FF2B5EF4-FFF2-40B4-BE49-F238E27FC236}">
                <a16:creationId xmlns:a16="http://schemas.microsoft.com/office/drawing/2014/main" id="{C948C95E-19F1-4694-9A6F-5C6FA5124259}"/>
              </a:ext>
            </a:extLst>
          </p:cNvPr>
          <p:cNvSpPr/>
          <p:nvPr/>
        </p:nvSpPr>
        <p:spPr>
          <a:xfrm>
            <a:off x="1561784" y="466020"/>
            <a:ext cx="374219" cy="6098242"/>
          </a:xfrm>
          <a:prstGeom prst="leftBracket">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s-AR"/>
          </a:p>
        </p:txBody>
      </p:sp>
      <p:sp>
        <p:nvSpPr>
          <p:cNvPr id="18" name="CuadroTexto 17">
            <a:extLst>
              <a:ext uri="{FF2B5EF4-FFF2-40B4-BE49-F238E27FC236}">
                <a16:creationId xmlns:a16="http://schemas.microsoft.com/office/drawing/2014/main" id="{232F847A-D8D9-4E71-974B-3550FD2C961A}"/>
              </a:ext>
            </a:extLst>
          </p:cNvPr>
          <p:cNvSpPr txBox="1"/>
          <p:nvPr/>
        </p:nvSpPr>
        <p:spPr>
          <a:xfrm>
            <a:off x="5088835" y="6104079"/>
            <a:ext cx="3081132" cy="646331"/>
          </a:xfrm>
          <a:prstGeom prst="rect">
            <a:avLst/>
          </a:prstGeom>
          <a:noFill/>
        </p:spPr>
        <p:txBody>
          <a:bodyPr wrap="square" rtlCol="0">
            <a:spAutoFit/>
          </a:bodyPr>
          <a:lstStyle/>
          <a:p>
            <a:pPr algn="ctr"/>
            <a:r>
              <a:rPr lang="es-AR" dirty="0">
                <a:solidFill>
                  <a:srgbClr val="0070C0"/>
                </a:solidFill>
              </a:rPr>
              <a:t>Relevante para el decomiso efectivo de bienes y activos</a:t>
            </a:r>
          </a:p>
        </p:txBody>
      </p:sp>
      <p:sp>
        <p:nvSpPr>
          <p:cNvPr id="19" name="CuadroTexto 18">
            <a:extLst>
              <a:ext uri="{FF2B5EF4-FFF2-40B4-BE49-F238E27FC236}">
                <a16:creationId xmlns:a16="http://schemas.microsoft.com/office/drawing/2014/main" id="{9EAF842E-8F8B-4659-91A7-C05BABF4DD06}"/>
              </a:ext>
            </a:extLst>
          </p:cNvPr>
          <p:cNvSpPr txBox="1"/>
          <p:nvPr/>
        </p:nvSpPr>
        <p:spPr>
          <a:xfrm>
            <a:off x="7751605" y="729467"/>
            <a:ext cx="3766108" cy="3662541"/>
          </a:xfrm>
          <a:prstGeom prst="rect">
            <a:avLst/>
          </a:prstGeom>
          <a:noFill/>
        </p:spPr>
        <p:txBody>
          <a:bodyPr wrap="square" rtlCol="0">
            <a:spAutoFit/>
          </a:bodyPr>
          <a:lstStyle/>
          <a:p>
            <a:pPr marL="342900" indent="-342900">
              <a:buFont typeface="+mj-lt"/>
              <a:buAutoNum type="arabicPeriod"/>
            </a:pPr>
            <a:r>
              <a:rPr lang="es-AR" sz="2000" dirty="0">
                <a:solidFill>
                  <a:schemeClr val="tx1">
                    <a:lumMod val="65000"/>
                    <a:lumOff val="35000"/>
                  </a:schemeClr>
                </a:solidFill>
              </a:rPr>
              <a:t>Integrantes de la organización.</a:t>
            </a:r>
          </a:p>
          <a:p>
            <a:pPr marL="342900" indent="-342900">
              <a:buFont typeface="+mj-lt"/>
              <a:buAutoNum type="arabicPeriod"/>
            </a:pPr>
            <a:r>
              <a:rPr lang="es-AR" sz="2000" dirty="0">
                <a:solidFill>
                  <a:schemeClr val="tx1">
                    <a:lumMod val="65000"/>
                    <a:lumOff val="35000"/>
                  </a:schemeClr>
                </a:solidFill>
              </a:rPr>
              <a:t>Financistas.</a:t>
            </a:r>
          </a:p>
          <a:p>
            <a:pPr marL="342900" indent="-342900">
              <a:buFont typeface="+mj-lt"/>
              <a:buAutoNum type="arabicPeriod"/>
            </a:pPr>
            <a:r>
              <a:rPr lang="es-AR" sz="2000" dirty="0">
                <a:solidFill>
                  <a:schemeClr val="tx1">
                    <a:lumMod val="65000"/>
                    <a:lumOff val="35000"/>
                  </a:schemeClr>
                </a:solidFill>
              </a:rPr>
              <a:t>Beneficiarios económicos de las maniobras.</a:t>
            </a:r>
          </a:p>
          <a:p>
            <a:pPr marL="342900" indent="-342900">
              <a:buFont typeface="+mj-lt"/>
              <a:buAutoNum type="arabicPeriod"/>
            </a:pPr>
            <a:r>
              <a:rPr lang="es-AR" sz="2000" dirty="0">
                <a:solidFill>
                  <a:schemeClr val="tx1">
                    <a:lumMod val="65000"/>
                    <a:lumOff val="35000"/>
                  </a:schemeClr>
                </a:solidFill>
              </a:rPr>
              <a:t>Identificación de bienes y activos utilizados por la organización</a:t>
            </a:r>
          </a:p>
          <a:p>
            <a:pPr marL="342900" indent="-342900">
              <a:buFont typeface="+mj-lt"/>
              <a:buAutoNum type="arabicPeriod"/>
            </a:pPr>
            <a:r>
              <a:rPr lang="es-AR" sz="2000" dirty="0">
                <a:solidFill>
                  <a:schemeClr val="tx1">
                    <a:lumMod val="65000"/>
                    <a:lumOff val="35000"/>
                  </a:schemeClr>
                </a:solidFill>
              </a:rPr>
              <a:t>Relevancia de los Beneficiarios Finales (LA).</a:t>
            </a:r>
          </a:p>
          <a:p>
            <a:pPr marL="285750" indent="-285750">
              <a:buFont typeface="Wingdings" panose="05000000000000000000" pitchFamily="2" charset="2"/>
              <a:buChar char="§"/>
            </a:pPr>
            <a:endParaRPr lang="es-AR" sz="1600" dirty="0">
              <a:solidFill>
                <a:schemeClr val="tx1">
                  <a:lumMod val="65000"/>
                  <a:lumOff val="35000"/>
                </a:schemeClr>
              </a:solidFill>
            </a:endParaRPr>
          </a:p>
          <a:p>
            <a:pPr marL="285750" indent="-285750">
              <a:buFont typeface="Wingdings" panose="05000000000000000000" pitchFamily="2" charset="2"/>
              <a:buChar char="§"/>
            </a:pPr>
            <a:endParaRPr lang="es-AR" sz="1600" dirty="0">
              <a:solidFill>
                <a:schemeClr val="tx1">
                  <a:lumMod val="65000"/>
                  <a:lumOff val="35000"/>
                </a:schemeClr>
              </a:solidFill>
            </a:endParaRPr>
          </a:p>
        </p:txBody>
      </p:sp>
      <p:pic>
        <p:nvPicPr>
          <p:cNvPr id="14" name="Imagen 13">
            <a:extLst>
              <a:ext uri="{FF2B5EF4-FFF2-40B4-BE49-F238E27FC236}">
                <a16:creationId xmlns:a16="http://schemas.microsoft.com/office/drawing/2014/main" id="{8D16C188-862E-4F35-B8F2-A27DAD8E6362}"/>
              </a:ext>
            </a:extLst>
          </p:cNvPr>
          <p:cNvPicPr>
            <a:picLocks noChangeAspect="1"/>
          </p:cNvPicPr>
          <p:nvPr/>
        </p:nvPicPr>
        <p:blipFill>
          <a:blip r:embed="rId7"/>
          <a:stretch>
            <a:fillRect/>
          </a:stretch>
        </p:blipFill>
        <p:spPr>
          <a:xfrm rot="1522910">
            <a:off x="8462884" y="4109135"/>
            <a:ext cx="1797438" cy="731954"/>
          </a:xfrm>
          <a:prstGeom prst="rect">
            <a:avLst/>
          </a:prstGeom>
        </p:spPr>
      </p:pic>
      <p:sp>
        <p:nvSpPr>
          <p:cNvPr id="3" name="CuadroTexto 2">
            <a:extLst>
              <a:ext uri="{FF2B5EF4-FFF2-40B4-BE49-F238E27FC236}">
                <a16:creationId xmlns:a16="http://schemas.microsoft.com/office/drawing/2014/main" id="{A3A501F3-DDBA-4147-B3ED-7DB372057024}"/>
              </a:ext>
            </a:extLst>
          </p:cNvPr>
          <p:cNvSpPr txBox="1"/>
          <p:nvPr/>
        </p:nvSpPr>
        <p:spPr>
          <a:xfrm>
            <a:off x="10078780" y="4475112"/>
            <a:ext cx="1060174" cy="461665"/>
          </a:xfrm>
          <a:prstGeom prst="rect">
            <a:avLst/>
          </a:prstGeom>
          <a:noFill/>
        </p:spPr>
        <p:txBody>
          <a:bodyPr wrap="square" rtlCol="0">
            <a:spAutoFit/>
          </a:bodyPr>
          <a:lstStyle/>
          <a:p>
            <a:r>
              <a:rPr lang="es-AR" sz="1200" dirty="0">
                <a:solidFill>
                  <a:schemeClr val="accent2"/>
                </a:solidFill>
              </a:rPr>
              <a:t>Modificación Ley 25.246</a:t>
            </a:r>
          </a:p>
        </p:txBody>
      </p:sp>
    </p:spTree>
    <p:extLst>
      <p:ext uri="{BB962C8B-B14F-4D97-AF65-F5344CB8AC3E}">
        <p14:creationId xmlns:p14="http://schemas.microsoft.com/office/powerpoint/2010/main" val="328513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7ACED-A923-4283-A778-34A793633BAA}"/>
              </a:ext>
            </a:extLst>
          </p:cNvPr>
          <p:cNvSpPr txBox="1"/>
          <p:nvPr/>
        </p:nvSpPr>
        <p:spPr>
          <a:xfrm>
            <a:off x="1775791" y="1868557"/>
            <a:ext cx="837537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sz="6000" dirty="0">
                <a:solidFill>
                  <a:prstClr val="black">
                    <a:lumMod val="65000"/>
                    <a:lumOff val="35000"/>
                  </a:prstClr>
                </a:solidFill>
                <a:latin typeface="Roboto"/>
                <a:ea typeface="Adobe Gothic Std B" panose="020B0800000000000000" pitchFamily="34" charset="-128"/>
              </a:rPr>
              <a:t>BENEFICIARIO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6000" b="0" i="0" u="none" strike="noStrike" kern="1200" cap="none" spc="0" normalizeH="0" baseline="0" noProof="0" dirty="0">
                <a:ln>
                  <a:noFill/>
                </a:ln>
                <a:solidFill>
                  <a:prstClr val="black">
                    <a:lumMod val="65000"/>
                    <a:lumOff val="35000"/>
                  </a:prstClr>
                </a:solidFill>
                <a:effectLst/>
                <a:uLnTx/>
                <a:uFillTx/>
                <a:latin typeface="Roboto"/>
                <a:ea typeface="Adobe Gothic Std B" panose="020B0800000000000000" pitchFamily="34" charset="-128"/>
                <a:cs typeface="+mn-cs"/>
              </a:rPr>
              <a:t>FINAL</a:t>
            </a:r>
          </a:p>
        </p:txBody>
      </p:sp>
      <p:cxnSp>
        <p:nvCxnSpPr>
          <p:cNvPr id="5" name="Conector recto 4">
            <a:extLst>
              <a:ext uri="{FF2B5EF4-FFF2-40B4-BE49-F238E27FC236}">
                <a16:creationId xmlns:a16="http://schemas.microsoft.com/office/drawing/2014/main" id="{2E3176A3-691B-437B-A07E-AD345EDBC87E}"/>
              </a:ext>
            </a:extLst>
          </p:cNvPr>
          <p:cNvCxnSpPr/>
          <p:nvPr/>
        </p:nvCxnSpPr>
        <p:spPr>
          <a:xfrm>
            <a:off x="987287" y="5565913"/>
            <a:ext cx="102174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7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FB96F3-25D8-4179-A513-E5BC48DE7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104" y="814551"/>
            <a:ext cx="7353507" cy="5228898"/>
          </a:xfrm>
          <a:prstGeom prst="rect">
            <a:avLst/>
          </a:prstGeom>
        </p:spPr>
      </p:pic>
    </p:spTree>
    <p:extLst>
      <p:ext uri="{BB962C8B-B14F-4D97-AF65-F5344CB8AC3E}">
        <p14:creationId xmlns:p14="http://schemas.microsoft.com/office/powerpoint/2010/main" val="295876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DE4765-5443-4E7A-9A66-A749BCEB787D}"/>
              </a:ext>
            </a:extLst>
          </p:cNvPr>
          <p:cNvSpPr txBox="1"/>
          <p:nvPr/>
        </p:nvSpPr>
        <p:spPr>
          <a:xfrm>
            <a:off x="4297018" y="645297"/>
            <a:ext cx="7403244" cy="4778464"/>
          </a:xfrm>
          <a:prstGeom prst="rect">
            <a:avLst/>
          </a:prstGeom>
          <a:noFill/>
        </p:spPr>
        <p:txBody>
          <a:bodyPr wrap="square">
            <a:spAutoFit/>
          </a:bodyPr>
          <a:lstStyle/>
          <a:p>
            <a:pPr lvl="0" algn="just">
              <a:lnSpc>
                <a:spcPct val="115000"/>
              </a:lnSpc>
              <a:spcAft>
                <a:spcPts val="0"/>
              </a:spcAft>
            </a:pPr>
            <a:r>
              <a:rPr lang="es-ES" sz="1800" b="1" u="none" strike="noStrike" dirty="0">
                <a:solidFill>
                  <a:srgbClr val="0070C0"/>
                </a:solidFill>
                <a:effectLst/>
                <a:ea typeface="Calibri" panose="020F0502020204030204" pitchFamily="34" charset="0"/>
                <a:cs typeface="Calibri" panose="020F0502020204030204" pitchFamily="34" charset="0"/>
              </a:rPr>
              <a:t>Sociedad fachada o ficticia:</a:t>
            </a:r>
            <a:r>
              <a:rPr lang="es-ES" sz="1800" u="none" strike="noStrike" dirty="0">
                <a:solidFill>
                  <a:srgbClr val="0070C0"/>
                </a:solidFill>
                <a:effectLst/>
                <a:ea typeface="Calibri" panose="020F0502020204030204" pitchFamily="34" charset="0"/>
                <a:cs typeface="Calibri" panose="020F0502020204030204" pitchFamily="34" charset="0"/>
              </a:rPr>
              <a:t> </a:t>
            </a:r>
            <a:r>
              <a:rPr lang="es-ES" sz="1800" u="none" strike="noStrike" dirty="0">
                <a:solidFill>
                  <a:schemeClr val="tx1">
                    <a:lumMod val="75000"/>
                    <a:lumOff val="25000"/>
                  </a:schemeClr>
                </a:solidFill>
                <a:effectLst/>
                <a:ea typeface="Calibri" panose="020F0502020204030204" pitchFamily="34" charset="0"/>
                <a:cs typeface="Calibri" panose="020F0502020204030204" pitchFamily="34" charset="0"/>
              </a:rPr>
              <a:t>Tipología de lavado de </a:t>
            </a:r>
            <a:r>
              <a:rPr lang="es-ES" dirty="0">
                <a:solidFill>
                  <a:schemeClr val="tx1">
                    <a:lumMod val="75000"/>
                    <a:lumOff val="25000"/>
                  </a:schemeClr>
                </a:solidFill>
                <a:ea typeface="Calibri" panose="020F0502020204030204" pitchFamily="34" charset="0"/>
                <a:cs typeface="Calibri" panose="020F0502020204030204" pitchFamily="34" charset="0"/>
              </a:rPr>
              <a:t>activos</a:t>
            </a:r>
            <a:r>
              <a:rPr lang="es-ES" sz="1800" u="none" strike="noStrike" dirty="0">
                <a:solidFill>
                  <a:schemeClr val="tx1">
                    <a:lumMod val="75000"/>
                    <a:lumOff val="25000"/>
                  </a:schemeClr>
                </a:solidFill>
                <a:effectLst/>
                <a:ea typeface="Calibri" panose="020F0502020204030204" pitchFamily="34" charset="0"/>
                <a:cs typeface="Calibri" panose="020F0502020204030204" pitchFamily="34" charset="0"/>
              </a:rPr>
              <a:t> que consiste en constituir sociedades legales, pero que </a:t>
            </a:r>
            <a:r>
              <a:rPr lang="es-ES" sz="1800" i="1" u="none" strike="noStrike" dirty="0">
                <a:solidFill>
                  <a:schemeClr val="tx1">
                    <a:lumMod val="75000"/>
                    <a:lumOff val="25000"/>
                  </a:schemeClr>
                </a:solidFill>
                <a:effectLst/>
                <a:ea typeface="Calibri" panose="020F0502020204030204" pitchFamily="34" charset="0"/>
                <a:cs typeface="Calibri" panose="020F0502020204030204" pitchFamily="34" charset="0"/>
              </a:rPr>
              <a:t>no tienen existencia física</a:t>
            </a:r>
            <a:r>
              <a:rPr lang="es-ES" sz="1800" u="none" strike="noStrike" dirty="0">
                <a:solidFill>
                  <a:schemeClr val="tx1">
                    <a:lumMod val="75000"/>
                    <a:lumOff val="25000"/>
                  </a:schemeClr>
                </a:solidFill>
                <a:effectLst/>
                <a:ea typeface="Calibri" panose="020F0502020204030204" pitchFamily="34" charset="0"/>
                <a:cs typeface="Calibri" panose="020F0502020204030204" pitchFamily="34" charset="0"/>
              </a:rPr>
              <a:t> </a:t>
            </a:r>
            <a:r>
              <a:rPr lang="es-ES" sz="1800" i="1" u="none" strike="noStrike" dirty="0">
                <a:solidFill>
                  <a:schemeClr val="tx1">
                    <a:lumMod val="75000"/>
                    <a:lumOff val="25000"/>
                  </a:schemeClr>
                </a:solidFill>
                <a:effectLst/>
                <a:ea typeface="Calibri" panose="020F0502020204030204" pitchFamily="34" charset="0"/>
                <a:cs typeface="Calibri" panose="020F0502020204030204" pitchFamily="34" charset="0"/>
              </a:rPr>
              <a:t>ni cumplen con la actividad económica indicada en su giro</a:t>
            </a:r>
            <a:r>
              <a:rPr lang="es-ES" sz="1800" u="none" strike="noStrike" dirty="0">
                <a:solidFill>
                  <a:schemeClr val="tx1">
                    <a:lumMod val="75000"/>
                    <a:lumOff val="25000"/>
                  </a:schemeClr>
                </a:solidFill>
                <a:effectLst/>
                <a:ea typeface="Calibri" panose="020F0502020204030204" pitchFamily="34" charset="0"/>
                <a:cs typeface="Calibri" panose="020F0502020204030204" pitchFamily="34" charset="0"/>
              </a:rPr>
              <a:t>, usadas por los lavadores para </a:t>
            </a:r>
            <a:r>
              <a:rPr lang="es-ES" sz="1800" u="sng" strike="noStrike" dirty="0">
                <a:solidFill>
                  <a:schemeClr val="tx1">
                    <a:lumMod val="75000"/>
                    <a:lumOff val="25000"/>
                  </a:schemeClr>
                </a:solidFill>
                <a:effectLst/>
                <a:ea typeface="Calibri" panose="020F0502020204030204" pitchFamily="34" charset="0"/>
                <a:cs typeface="Calibri" panose="020F0502020204030204" pitchFamily="34" charset="0"/>
              </a:rPr>
              <a:t>inyectar</a:t>
            </a:r>
            <a:r>
              <a:rPr lang="es-ES" sz="1800" u="none" strike="noStrike" dirty="0">
                <a:solidFill>
                  <a:schemeClr val="tx1">
                    <a:lumMod val="75000"/>
                    <a:lumOff val="25000"/>
                  </a:schemeClr>
                </a:solidFill>
                <a:effectLst/>
                <a:ea typeface="Calibri" panose="020F0502020204030204" pitchFamily="34" charset="0"/>
                <a:cs typeface="Calibri" panose="020F0502020204030204" pitchFamily="34" charset="0"/>
              </a:rPr>
              <a:t> sus fondos ilícitos y darles así apariencia de legalidad.</a:t>
            </a:r>
            <a:endParaRPr lang="es-AR" dirty="0">
              <a:solidFill>
                <a:schemeClr val="tx1">
                  <a:lumMod val="75000"/>
                  <a:lumOff val="25000"/>
                </a:schemeClr>
              </a:solidFill>
              <a:ea typeface="Calibri" panose="020F0502020204030204" pitchFamily="34" charset="0"/>
              <a:cs typeface="Calibri" panose="020F0502020204030204" pitchFamily="34" charset="0"/>
            </a:endParaRPr>
          </a:p>
          <a:p>
            <a:pPr lvl="0" algn="just">
              <a:lnSpc>
                <a:spcPct val="115000"/>
              </a:lnSpc>
              <a:spcAft>
                <a:spcPts val="0"/>
              </a:spcAft>
            </a:pPr>
            <a:endParaRPr lang="es-AR" sz="1800" b="1" u="none" strike="noStrike" dirty="0">
              <a:solidFill>
                <a:schemeClr val="tx1">
                  <a:lumMod val="75000"/>
                  <a:lumOff val="25000"/>
                </a:schemeClr>
              </a:solidFill>
              <a:effectLst/>
              <a:ea typeface="Calibri" panose="020F0502020204030204" pitchFamily="34" charset="0"/>
              <a:cs typeface="Calibri" panose="020F0502020204030204" pitchFamily="34" charset="0"/>
            </a:endParaRPr>
          </a:p>
          <a:p>
            <a:pPr lvl="0" algn="just">
              <a:lnSpc>
                <a:spcPct val="115000"/>
              </a:lnSpc>
              <a:spcAft>
                <a:spcPts val="0"/>
              </a:spcAft>
            </a:pPr>
            <a:r>
              <a:rPr lang="es-ES" sz="1800" b="1" u="none" strike="noStrike" dirty="0">
                <a:solidFill>
                  <a:srgbClr val="0070C0"/>
                </a:solidFill>
                <a:effectLst/>
                <a:ea typeface="Calibri" panose="020F0502020204030204" pitchFamily="34" charset="0"/>
                <a:cs typeface="Calibri" panose="020F0502020204030204" pitchFamily="34" charset="0"/>
              </a:rPr>
              <a:t>Sociedad Papel: </a:t>
            </a:r>
            <a:r>
              <a:rPr lang="es-ES" sz="1800" u="none" strike="noStrike" dirty="0">
                <a:solidFill>
                  <a:schemeClr val="tx1">
                    <a:lumMod val="75000"/>
                    <a:lumOff val="25000"/>
                  </a:schemeClr>
                </a:solidFill>
                <a:effectLst/>
                <a:ea typeface="Calibri" panose="020F0502020204030204" pitchFamily="34" charset="0"/>
                <a:cs typeface="Calibri" panose="020F0502020204030204" pitchFamily="34" charset="0"/>
              </a:rPr>
              <a:t>Tipología de lavado de activos que consiste en constituir sociedades legales, que</a:t>
            </a:r>
            <a:r>
              <a:rPr lang="es-ES" sz="1800" i="1" u="none" strike="noStrike" dirty="0">
                <a:solidFill>
                  <a:schemeClr val="tx1">
                    <a:lumMod val="75000"/>
                    <a:lumOff val="25000"/>
                  </a:schemeClr>
                </a:solidFill>
                <a:effectLst/>
                <a:ea typeface="Calibri" panose="020F0502020204030204" pitchFamily="34" charset="0"/>
                <a:cs typeface="Calibri" panose="020F0502020204030204" pitchFamily="34" charset="0"/>
              </a:rPr>
              <a:t> no existen físicamente ni cumplen con su objeto social</a:t>
            </a:r>
            <a:r>
              <a:rPr lang="es-ES" sz="1800" u="none" strike="noStrike" dirty="0">
                <a:solidFill>
                  <a:schemeClr val="tx1">
                    <a:lumMod val="75000"/>
                    <a:lumOff val="25000"/>
                  </a:schemeClr>
                </a:solidFill>
                <a:effectLst/>
                <a:ea typeface="Calibri" panose="020F0502020204030204" pitchFamily="34" charset="0"/>
                <a:cs typeface="Calibri" panose="020F0502020204030204" pitchFamily="34" charset="0"/>
              </a:rPr>
              <a:t>, usadas por los lavadores para </a:t>
            </a:r>
            <a:r>
              <a:rPr lang="es-ES" sz="1800" u="sng" strike="noStrike" dirty="0">
                <a:solidFill>
                  <a:schemeClr val="tx1">
                    <a:lumMod val="75000"/>
                    <a:lumOff val="25000"/>
                  </a:schemeClr>
                </a:solidFill>
                <a:effectLst/>
                <a:ea typeface="Calibri" panose="020F0502020204030204" pitchFamily="34" charset="0"/>
                <a:cs typeface="Calibri" panose="020F0502020204030204" pitchFamily="34" charset="0"/>
              </a:rPr>
              <a:t>justificar</a:t>
            </a:r>
            <a:r>
              <a:rPr lang="es-ES" sz="1800" u="none" strike="noStrike" dirty="0">
                <a:solidFill>
                  <a:schemeClr val="tx1">
                    <a:lumMod val="75000"/>
                    <a:lumOff val="25000"/>
                  </a:schemeClr>
                </a:solidFill>
                <a:effectLst/>
                <a:ea typeface="Calibri" panose="020F0502020204030204" pitchFamily="34" charset="0"/>
                <a:cs typeface="Calibri" panose="020F0502020204030204" pitchFamily="34" charset="0"/>
              </a:rPr>
              <a:t> ingresos de origen ilícito</a:t>
            </a:r>
            <a:r>
              <a:rPr lang="es-ES" dirty="0">
                <a:solidFill>
                  <a:schemeClr val="tx1">
                    <a:lumMod val="75000"/>
                    <a:lumOff val="25000"/>
                  </a:schemeClr>
                </a:solidFill>
                <a:ea typeface="Calibri" panose="020F0502020204030204" pitchFamily="34" charset="0"/>
                <a:cs typeface="Calibri" panose="020F0502020204030204" pitchFamily="34" charset="0"/>
              </a:rPr>
              <a:t>.</a:t>
            </a:r>
            <a:endParaRPr lang="es-AR" sz="1800" u="none" strike="noStrike" dirty="0">
              <a:solidFill>
                <a:schemeClr val="tx1">
                  <a:lumMod val="75000"/>
                  <a:lumOff val="25000"/>
                </a:schemeClr>
              </a:solidFill>
              <a:effectLst/>
              <a:ea typeface="Calibri" panose="020F0502020204030204" pitchFamily="34" charset="0"/>
              <a:cs typeface="Calibri" panose="020F0502020204030204" pitchFamily="34" charset="0"/>
            </a:endParaRPr>
          </a:p>
          <a:p>
            <a:pPr algn="just"/>
            <a:r>
              <a:rPr lang="es-ES" sz="1800" b="1" dirty="0">
                <a:solidFill>
                  <a:srgbClr val="0070C0"/>
                </a:solidFill>
                <a:effectLst/>
                <a:ea typeface="Calibri" panose="020F0502020204030204" pitchFamily="34" charset="0"/>
                <a:cs typeface="Calibri" panose="020F0502020204030204" pitchFamily="34" charset="0"/>
              </a:rPr>
              <a:t>Sociedad Pantalla:</a:t>
            </a:r>
            <a:r>
              <a:rPr lang="es-ES" sz="1800" b="1" dirty="0">
                <a:solidFill>
                  <a:schemeClr val="tx1">
                    <a:lumMod val="75000"/>
                    <a:lumOff val="25000"/>
                  </a:schemeClr>
                </a:solidFill>
                <a:effectLst/>
                <a:ea typeface="Calibri" panose="020F0502020204030204" pitchFamily="34" charset="0"/>
                <a:cs typeface="Calibri" panose="020F0502020204030204" pitchFamily="34" charset="0"/>
              </a:rPr>
              <a:t> </a:t>
            </a:r>
            <a:r>
              <a:rPr lang="es-ES" sz="1800" dirty="0">
                <a:solidFill>
                  <a:schemeClr val="tx1">
                    <a:lumMod val="75000"/>
                    <a:lumOff val="25000"/>
                  </a:schemeClr>
                </a:solidFill>
                <a:effectLst/>
                <a:ea typeface="Calibri" panose="020F0502020204030204" pitchFamily="34" charset="0"/>
                <a:cs typeface="Calibri" panose="020F0502020204030204" pitchFamily="34" charset="0"/>
              </a:rPr>
              <a:t>Tipología de lavado de activo que consiste en constituir sociedades legales, con </a:t>
            </a:r>
            <a:r>
              <a:rPr lang="es-ES" sz="1800" i="1" dirty="0">
                <a:solidFill>
                  <a:schemeClr val="tx1">
                    <a:lumMod val="75000"/>
                    <a:lumOff val="25000"/>
                  </a:schemeClr>
                </a:solidFill>
                <a:effectLst/>
                <a:ea typeface="Calibri" panose="020F0502020204030204" pitchFamily="34" charset="0"/>
                <a:cs typeface="Calibri" panose="020F0502020204030204" pitchFamily="34" charset="0"/>
              </a:rPr>
              <a:t>existencia física</a:t>
            </a:r>
            <a:r>
              <a:rPr lang="es-ES" sz="1800" dirty="0">
                <a:solidFill>
                  <a:schemeClr val="tx1">
                    <a:lumMod val="75000"/>
                    <a:lumOff val="25000"/>
                  </a:schemeClr>
                </a:solidFill>
                <a:effectLst/>
                <a:ea typeface="Calibri" panose="020F0502020204030204" pitchFamily="34" charset="0"/>
                <a:cs typeface="Calibri" panose="020F0502020204030204" pitchFamily="34" charset="0"/>
              </a:rPr>
              <a:t> y que </a:t>
            </a:r>
            <a:r>
              <a:rPr lang="es-ES" sz="1800" i="1" dirty="0">
                <a:solidFill>
                  <a:schemeClr val="tx1">
                    <a:lumMod val="75000"/>
                    <a:lumOff val="25000"/>
                  </a:schemeClr>
                </a:solidFill>
                <a:effectLst/>
                <a:ea typeface="Calibri" panose="020F0502020204030204" pitchFamily="34" charset="0"/>
                <a:cs typeface="Calibri" panose="020F0502020204030204" pitchFamily="34" charset="0"/>
              </a:rPr>
              <a:t>cumplen con la actividad económica señalada en su certificado</a:t>
            </a:r>
            <a:r>
              <a:rPr lang="es-ES" sz="1800" dirty="0">
                <a:solidFill>
                  <a:schemeClr val="tx1">
                    <a:lumMod val="75000"/>
                    <a:lumOff val="25000"/>
                  </a:schemeClr>
                </a:solidFill>
                <a:effectLst/>
                <a:ea typeface="Calibri" panose="020F0502020204030204" pitchFamily="34" charset="0"/>
                <a:cs typeface="Calibri" panose="020F0502020204030204" pitchFamily="34" charset="0"/>
              </a:rPr>
              <a:t>, usadas por los lavadores para mezclar sus fondos ilícitos con las ganancias obtenidas a través del giro de estas empresas.</a:t>
            </a:r>
            <a:endParaRPr lang="es-AR" dirty="0">
              <a:solidFill>
                <a:schemeClr val="tx1">
                  <a:lumMod val="75000"/>
                  <a:lumOff val="25000"/>
                </a:schemeClr>
              </a:solidFill>
            </a:endParaRPr>
          </a:p>
        </p:txBody>
      </p:sp>
      <p:sp>
        <p:nvSpPr>
          <p:cNvPr id="8" name="CuadroTexto 7">
            <a:extLst>
              <a:ext uri="{FF2B5EF4-FFF2-40B4-BE49-F238E27FC236}">
                <a16:creationId xmlns:a16="http://schemas.microsoft.com/office/drawing/2014/main" id="{CD7FDC15-7FBC-4061-9B96-8531595631C0}"/>
              </a:ext>
            </a:extLst>
          </p:cNvPr>
          <p:cNvSpPr txBox="1"/>
          <p:nvPr/>
        </p:nvSpPr>
        <p:spPr>
          <a:xfrm>
            <a:off x="689113" y="5077744"/>
            <a:ext cx="3607905" cy="923330"/>
          </a:xfrm>
          <a:prstGeom prst="rect">
            <a:avLst/>
          </a:prstGeom>
          <a:noFill/>
        </p:spPr>
        <p:txBody>
          <a:bodyPr wrap="square" rtlCol="0">
            <a:spAutoFit/>
          </a:bodyPr>
          <a:lstStyle/>
          <a:p>
            <a:pPr algn="ctr"/>
            <a:r>
              <a:rPr lang="es-AR" dirty="0">
                <a:solidFill>
                  <a:schemeClr val="accent1">
                    <a:lumMod val="50000"/>
                  </a:schemeClr>
                </a:solidFill>
              </a:rPr>
              <a:t>Importancia de: </a:t>
            </a:r>
          </a:p>
          <a:p>
            <a:pPr algn="ctr"/>
            <a:r>
              <a:rPr lang="es-AR" dirty="0">
                <a:solidFill>
                  <a:schemeClr val="accent1">
                    <a:lumMod val="50000"/>
                  </a:schemeClr>
                </a:solidFill>
              </a:rPr>
              <a:t>CDD:“</a:t>
            </a:r>
            <a:r>
              <a:rPr lang="es-AR" dirty="0" err="1">
                <a:solidFill>
                  <a:schemeClr val="accent1">
                    <a:lumMod val="50000"/>
                  </a:schemeClr>
                </a:solidFill>
              </a:rPr>
              <a:t>Customer</a:t>
            </a:r>
            <a:r>
              <a:rPr lang="es-AR" dirty="0">
                <a:solidFill>
                  <a:schemeClr val="accent1">
                    <a:lumMod val="50000"/>
                  </a:schemeClr>
                </a:solidFill>
              </a:rPr>
              <a:t> </a:t>
            </a:r>
            <a:r>
              <a:rPr lang="es-AR" dirty="0" err="1">
                <a:solidFill>
                  <a:schemeClr val="accent1">
                    <a:lumMod val="50000"/>
                  </a:schemeClr>
                </a:solidFill>
              </a:rPr>
              <a:t>Due</a:t>
            </a:r>
            <a:r>
              <a:rPr lang="es-AR" dirty="0">
                <a:solidFill>
                  <a:schemeClr val="accent1">
                    <a:lumMod val="50000"/>
                  </a:schemeClr>
                </a:solidFill>
              </a:rPr>
              <a:t> </a:t>
            </a:r>
            <a:r>
              <a:rPr lang="es-AR" dirty="0" err="1">
                <a:solidFill>
                  <a:schemeClr val="accent1">
                    <a:lumMod val="50000"/>
                  </a:schemeClr>
                </a:solidFill>
              </a:rPr>
              <a:t>Diligence</a:t>
            </a:r>
            <a:r>
              <a:rPr lang="es-AR" dirty="0">
                <a:solidFill>
                  <a:schemeClr val="accent1">
                    <a:lumMod val="50000"/>
                  </a:schemeClr>
                </a:solidFill>
              </a:rPr>
              <a:t>”</a:t>
            </a:r>
          </a:p>
          <a:p>
            <a:pPr algn="ctr"/>
            <a:r>
              <a:rPr lang="es-AR" dirty="0">
                <a:solidFill>
                  <a:schemeClr val="accent1">
                    <a:lumMod val="50000"/>
                  </a:schemeClr>
                </a:solidFill>
              </a:rPr>
              <a:t>KYC: “ </a:t>
            </a:r>
            <a:r>
              <a:rPr lang="es-AR" dirty="0" err="1">
                <a:solidFill>
                  <a:schemeClr val="accent1">
                    <a:lumMod val="50000"/>
                  </a:schemeClr>
                </a:solidFill>
              </a:rPr>
              <a:t>Know</a:t>
            </a:r>
            <a:r>
              <a:rPr lang="es-AR" dirty="0">
                <a:solidFill>
                  <a:schemeClr val="accent1">
                    <a:lumMod val="50000"/>
                  </a:schemeClr>
                </a:solidFill>
              </a:rPr>
              <a:t> </a:t>
            </a:r>
            <a:r>
              <a:rPr lang="es-AR" dirty="0" err="1">
                <a:solidFill>
                  <a:schemeClr val="accent1">
                    <a:lumMod val="50000"/>
                  </a:schemeClr>
                </a:solidFill>
              </a:rPr>
              <a:t>Your</a:t>
            </a:r>
            <a:r>
              <a:rPr lang="es-AR" dirty="0">
                <a:solidFill>
                  <a:schemeClr val="accent1">
                    <a:lumMod val="50000"/>
                  </a:schemeClr>
                </a:solidFill>
              </a:rPr>
              <a:t> </a:t>
            </a:r>
            <a:r>
              <a:rPr lang="es-AR" dirty="0" err="1">
                <a:solidFill>
                  <a:schemeClr val="accent1">
                    <a:lumMod val="50000"/>
                  </a:schemeClr>
                </a:solidFill>
              </a:rPr>
              <a:t>Customer</a:t>
            </a:r>
            <a:r>
              <a:rPr lang="es-AR" dirty="0">
                <a:solidFill>
                  <a:schemeClr val="accent1">
                    <a:lumMod val="50000"/>
                  </a:schemeClr>
                </a:solidFill>
              </a:rPr>
              <a:t>”</a:t>
            </a:r>
          </a:p>
        </p:txBody>
      </p:sp>
      <p:pic>
        <p:nvPicPr>
          <p:cNvPr id="4" name="Imagen 3">
            <a:extLst>
              <a:ext uri="{FF2B5EF4-FFF2-40B4-BE49-F238E27FC236}">
                <a16:creationId xmlns:a16="http://schemas.microsoft.com/office/drawing/2014/main" id="{ABEBE216-1FAA-4212-93EF-48B9DE2B8CE7}"/>
              </a:ext>
            </a:extLst>
          </p:cNvPr>
          <p:cNvPicPr>
            <a:picLocks noChangeAspect="1"/>
          </p:cNvPicPr>
          <p:nvPr/>
        </p:nvPicPr>
        <p:blipFill>
          <a:blip r:embed="rId2"/>
          <a:stretch>
            <a:fillRect/>
          </a:stretch>
        </p:blipFill>
        <p:spPr>
          <a:xfrm>
            <a:off x="1624469" y="3754553"/>
            <a:ext cx="1400175" cy="1343025"/>
          </a:xfrm>
          <a:prstGeom prst="rect">
            <a:avLst/>
          </a:prstGeom>
        </p:spPr>
      </p:pic>
      <p:pic>
        <p:nvPicPr>
          <p:cNvPr id="6" name="Imagen 5">
            <a:extLst>
              <a:ext uri="{FF2B5EF4-FFF2-40B4-BE49-F238E27FC236}">
                <a16:creationId xmlns:a16="http://schemas.microsoft.com/office/drawing/2014/main" id="{32B70A9E-2D72-4B12-ACE6-414E345D2F5B}"/>
              </a:ext>
            </a:extLst>
          </p:cNvPr>
          <p:cNvPicPr>
            <a:picLocks noChangeAspect="1"/>
          </p:cNvPicPr>
          <p:nvPr/>
        </p:nvPicPr>
        <p:blipFill>
          <a:blip r:embed="rId3"/>
          <a:stretch>
            <a:fillRect/>
          </a:stretch>
        </p:blipFill>
        <p:spPr>
          <a:xfrm>
            <a:off x="878255" y="760945"/>
            <a:ext cx="3211450" cy="3013442"/>
          </a:xfrm>
          <a:prstGeom prst="rect">
            <a:avLst/>
          </a:prstGeom>
        </p:spPr>
      </p:pic>
      <p:sp>
        <p:nvSpPr>
          <p:cNvPr id="9" name="Rectángulo 8">
            <a:extLst>
              <a:ext uri="{FF2B5EF4-FFF2-40B4-BE49-F238E27FC236}">
                <a16:creationId xmlns:a16="http://schemas.microsoft.com/office/drawing/2014/main" id="{AE675F41-8040-463D-9207-125C16946C2C}"/>
              </a:ext>
            </a:extLst>
          </p:cNvPr>
          <p:cNvSpPr/>
          <p:nvPr/>
        </p:nvSpPr>
        <p:spPr>
          <a:xfrm>
            <a:off x="4297018" y="645297"/>
            <a:ext cx="7403244" cy="5079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0661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E7E52-9163-46EB-91E7-B186A77C4A41}"/>
              </a:ext>
            </a:extLst>
          </p:cNvPr>
          <p:cNvSpPr>
            <a:spLocks noGrp="1"/>
          </p:cNvSpPr>
          <p:nvPr>
            <p:ph type="title"/>
          </p:nvPr>
        </p:nvSpPr>
        <p:spPr>
          <a:xfrm>
            <a:off x="6096000" y="324605"/>
            <a:ext cx="6095999" cy="1711781"/>
          </a:xfrm>
        </p:spPr>
        <p:txBody>
          <a:bodyPr>
            <a:normAutofit fontScale="90000"/>
          </a:bodyPr>
          <a:lstStyle/>
          <a:p>
            <a:r>
              <a:rPr lang="es-AR" sz="4400" b="1" strike="noStrike" spc="-1" dirty="0">
                <a:solidFill>
                  <a:srgbClr val="0070C0"/>
                </a:solidFill>
                <a:latin typeface="+mn-lt"/>
                <a:ea typeface="DejaVu Sans"/>
              </a:rPr>
              <a:t>Beneficiarios Finales (BF)</a:t>
            </a:r>
            <a:br>
              <a:rPr lang="es-AR" sz="4400" b="0" strike="noStrike" spc="-1" dirty="0">
                <a:solidFill>
                  <a:srgbClr val="0070C0"/>
                </a:solidFill>
                <a:latin typeface="+mn-lt"/>
              </a:rPr>
            </a:br>
            <a:endParaRPr lang="es-AR" sz="4400" dirty="0">
              <a:solidFill>
                <a:srgbClr val="0070C0"/>
              </a:solidFill>
              <a:latin typeface="+mn-lt"/>
            </a:endParaRPr>
          </a:p>
        </p:txBody>
      </p:sp>
      <p:sp>
        <p:nvSpPr>
          <p:cNvPr id="3" name="Marcador de texto 2">
            <a:extLst>
              <a:ext uri="{FF2B5EF4-FFF2-40B4-BE49-F238E27FC236}">
                <a16:creationId xmlns:a16="http://schemas.microsoft.com/office/drawing/2014/main" id="{EE2348D3-948C-4A1C-9BA5-7D3C37AF4D6F}"/>
              </a:ext>
            </a:extLst>
          </p:cNvPr>
          <p:cNvSpPr>
            <a:spLocks noGrp="1"/>
          </p:cNvSpPr>
          <p:nvPr>
            <p:ph type="body" idx="1"/>
          </p:nvPr>
        </p:nvSpPr>
        <p:spPr>
          <a:xfrm>
            <a:off x="522356" y="3847504"/>
            <a:ext cx="10680148" cy="2610677"/>
          </a:xfrm>
        </p:spPr>
        <p:txBody>
          <a:bodyPr>
            <a:normAutofit fontScale="47500" lnSpcReduction="20000"/>
          </a:bodyPr>
          <a:lstStyle/>
          <a:p>
            <a:endParaRPr lang="es-AR" sz="4000" b="1" strike="noStrike" spc="-1" dirty="0">
              <a:solidFill>
                <a:schemeClr val="accent1">
                  <a:lumMod val="50000"/>
                </a:schemeClr>
              </a:solidFill>
              <a:ea typeface="Microsoft YaHei"/>
            </a:endParaRPr>
          </a:p>
          <a:p>
            <a:r>
              <a:rPr lang="es-AR" sz="4000" b="1" strike="noStrike" spc="-1" dirty="0">
                <a:solidFill>
                  <a:srgbClr val="0070C0"/>
                </a:solidFill>
                <a:ea typeface="Microsoft YaHei"/>
              </a:rPr>
              <a:t>Recomendación N.ª 24 del GAFI. Ley 25.246 y </a:t>
            </a:r>
            <a:r>
              <a:rPr lang="es-AR" sz="4000" b="1" strike="noStrike" spc="-1" dirty="0">
                <a:solidFill>
                  <a:srgbClr val="0070C0"/>
                </a:solidFill>
              </a:rPr>
              <a:t>Resolución UIF </a:t>
            </a:r>
            <a:r>
              <a:rPr lang="es-AR" sz="4000" b="1" spc="-1" dirty="0">
                <a:solidFill>
                  <a:srgbClr val="0070C0"/>
                </a:solidFill>
              </a:rPr>
              <a:t>112/2021</a:t>
            </a:r>
            <a:r>
              <a:rPr lang="es-AR" sz="4000" b="1" strike="noStrike" spc="-1" dirty="0">
                <a:solidFill>
                  <a:srgbClr val="0070C0"/>
                </a:solidFill>
              </a:rPr>
              <a:t>. AFIP  RG 4897 y modificatorias.</a:t>
            </a:r>
          </a:p>
          <a:p>
            <a:r>
              <a:rPr lang="es-AR" sz="3400" b="0" strike="noStrike" spc="-1" dirty="0"/>
              <a:t>El umbral establecido por la Unidad de Información Financiera (UIF) es del 10% y utiliza para su identificación la prueba en cascada, a saber:</a:t>
            </a:r>
          </a:p>
          <a:p>
            <a:r>
              <a:rPr lang="es-AR" sz="3400" b="0" strike="noStrike" spc="-1" dirty="0"/>
              <a:t>Cuando ninguna persona alcanza a ostentar el 10% del capital: </a:t>
            </a:r>
          </a:p>
          <a:p>
            <a:r>
              <a:rPr lang="es-AR" sz="3400" b="0" strike="noStrike" spc="-1" dirty="0">
                <a:ea typeface="Wingdings;Wingdings"/>
              </a:rPr>
              <a:t>➢ </a:t>
            </a:r>
            <a:r>
              <a:rPr lang="es-AR" sz="3400" b="0" strike="noStrike" spc="-1" dirty="0"/>
              <a:t>Se pasa a la segunda opción y se debe buscar quién tiene el control por otros medios y ejerce su control final, de forma directa o indirecta. </a:t>
            </a:r>
          </a:p>
          <a:p>
            <a:r>
              <a:rPr lang="es-AR" sz="3400" b="0" strike="noStrike" spc="-1" dirty="0">
                <a:ea typeface="Wingdings;Wingdings"/>
              </a:rPr>
              <a:t>➢ </a:t>
            </a:r>
            <a:r>
              <a:rPr lang="es-AR" sz="3400" b="0" strike="noStrike" spc="-1" dirty="0"/>
              <a:t>Si de ese modo tampoco puede identificarse, entonces se informarán los datos de la persona humana que tenga la dirección, administración o representación de la persona jurídica.</a:t>
            </a:r>
          </a:p>
          <a:p>
            <a:endParaRPr lang="es-AR" sz="3400" b="0" strike="noStrike" spc="-1" dirty="0"/>
          </a:p>
          <a:p>
            <a:endParaRPr lang="es-AR" dirty="0"/>
          </a:p>
        </p:txBody>
      </p:sp>
      <p:pic>
        <p:nvPicPr>
          <p:cNvPr id="5" name="Imagen 4">
            <a:extLst>
              <a:ext uri="{FF2B5EF4-FFF2-40B4-BE49-F238E27FC236}">
                <a16:creationId xmlns:a16="http://schemas.microsoft.com/office/drawing/2014/main" id="{A643A2E6-924E-43E4-AE7F-A910F43CE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051"/>
            <a:ext cx="6096001" cy="3386667"/>
          </a:xfrm>
          <a:prstGeom prst="rect">
            <a:avLst/>
          </a:prstGeom>
        </p:spPr>
      </p:pic>
      <p:sp>
        <p:nvSpPr>
          <p:cNvPr id="6" name="CuadroTexto 5">
            <a:extLst>
              <a:ext uri="{FF2B5EF4-FFF2-40B4-BE49-F238E27FC236}">
                <a16:creationId xmlns:a16="http://schemas.microsoft.com/office/drawing/2014/main" id="{55542DB1-8AE9-4799-9107-5A7EADC99B60}"/>
              </a:ext>
            </a:extLst>
          </p:cNvPr>
          <p:cNvSpPr txBox="1"/>
          <p:nvPr/>
        </p:nvSpPr>
        <p:spPr>
          <a:xfrm>
            <a:off x="7365192" y="1390055"/>
            <a:ext cx="3837312" cy="646331"/>
          </a:xfrm>
          <a:prstGeom prst="rect">
            <a:avLst/>
          </a:prstGeom>
          <a:noFill/>
        </p:spPr>
        <p:txBody>
          <a:bodyPr wrap="square" rtlCol="0">
            <a:spAutoFit/>
          </a:bodyPr>
          <a:lstStyle/>
          <a:p>
            <a:r>
              <a:rPr lang="es-AR" i="1" dirty="0">
                <a:solidFill>
                  <a:schemeClr val="tx1">
                    <a:lumMod val="50000"/>
                    <a:lumOff val="50000"/>
                  </a:schemeClr>
                </a:solidFill>
              </a:rPr>
              <a:t>Importante su vínculo con tema empresas “fantasma o fachada”</a:t>
            </a:r>
          </a:p>
        </p:txBody>
      </p:sp>
      <p:pic>
        <p:nvPicPr>
          <p:cNvPr id="7" name="Imagen 6">
            <a:extLst>
              <a:ext uri="{FF2B5EF4-FFF2-40B4-BE49-F238E27FC236}">
                <a16:creationId xmlns:a16="http://schemas.microsoft.com/office/drawing/2014/main" id="{8DE6FAE9-125B-4D02-8F7B-2F7234844AA1}"/>
              </a:ext>
            </a:extLst>
          </p:cNvPr>
          <p:cNvPicPr>
            <a:picLocks noChangeAspect="1"/>
          </p:cNvPicPr>
          <p:nvPr/>
        </p:nvPicPr>
        <p:blipFill>
          <a:blip r:embed="rId3"/>
          <a:stretch>
            <a:fillRect/>
          </a:stretch>
        </p:blipFill>
        <p:spPr>
          <a:xfrm rot="17244773">
            <a:off x="9894073" y="3437694"/>
            <a:ext cx="978012" cy="398266"/>
          </a:xfrm>
          <a:prstGeom prst="rect">
            <a:avLst/>
          </a:prstGeom>
        </p:spPr>
      </p:pic>
      <p:sp>
        <p:nvSpPr>
          <p:cNvPr id="4" name="CuadroTexto 3">
            <a:extLst>
              <a:ext uri="{FF2B5EF4-FFF2-40B4-BE49-F238E27FC236}">
                <a16:creationId xmlns:a16="http://schemas.microsoft.com/office/drawing/2014/main" id="{5BD06676-D2A7-45D9-B209-F64957489633}"/>
              </a:ext>
            </a:extLst>
          </p:cNvPr>
          <p:cNvSpPr txBox="1"/>
          <p:nvPr/>
        </p:nvSpPr>
        <p:spPr>
          <a:xfrm>
            <a:off x="9832322" y="2779663"/>
            <a:ext cx="1774206" cy="461665"/>
          </a:xfrm>
          <a:prstGeom prst="rect">
            <a:avLst/>
          </a:prstGeom>
          <a:noFill/>
        </p:spPr>
        <p:txBody>
          <a:bodyPr wrap="square" rtlCol="0">
            <a:spAutoFit/>
          </a:bodyPr>
          <a:lstStyle/>
          <a:p>
            <a:pPr algn="just"/>
            <a:r>
              <a:rPr lang="es-AR" sz="1200" dirty="0">
                <a:solidFill>
                  <a:schemeClr val="accent2"/>
                </a:solidFill>
              </a:rPr>
              <a:t>Modificación Ley 25.246 Registro Único</a:t>
            </a:r>
          </a:p>
        </p:txBody>
      </p:sp>
    </p:spTree>
    <p:extLst>
      <p:ext uri="{BB962C8B-B14F-4D97-AF65-F5344CB8AC3E}">
        <p14:creationId xmlns:p14="http://schemas.microsoft.com/office/powerpoint/2010/main" val="349537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DDC33AF-3FA1-42DC-86E6-4F4D845FEB3C}"/>
              </a:ext>
            </a:extLst>
          </p:cNvPr>
          <p:cNvPicPr>
            <a:picLocks noChangeAspect="1"/>
          </p:cNvPicPr>
          <p:nvPr/>
        </p:nvPicPr>
        <p:blipFill>
          <a:blip r:embed="rId2"/>
          <a:stretch>
            <a:fillRect/>
          </a:stretch>
        </p:blipFill>
        <p:spPr>
          <a:xfrm>
            <a:off x="0" y="0"/>
            <a:ext cx="5653600" cy="6858000"/>
          </a:xfrm>
          <a:prstGeom prst="rect">
            <a:avLst/>
          </a:prstGeom>
        </p:spPr>
      </p:pic>
      <p:pic>
        <p:nvPicPr>
          <p:cNvPr id="7" name="Imagen 6">
            <a:extLst>
              <a:ext uri="{FF2B5EF4-FFF2-40B4-BE49-F238E27FC236}">
                <a16:creationId xmlns:a16="http://schemas.microsoft.com/office/drawing/2014/main" id="{B5E6A1AE-F033-4056-9E4E-4BE7F94D3A7C}"/>
              </a:ext>
            </a:extLst>
          </p:cNvPr>
          <p:cNvPicPr>
            <a:picLocks noChangeAspect="1"/>
          </p:cNvPicPr>
          <p:nvPr/>
        </p:nvPicPr>
        <p:blipFill>
          <a:blip r:embed="rId3"/>
          <a:stretch>
            <a:fillRect/>
          </a:stretch>
        </p:blipFill>
        <p:spPr>
          <a:xfrm>
            <a:off x="5613844" y="2488096"/>
            <a:ext cx="6361044" cy="4220817"/>
          </a:xfrm>
          <a:prstGeom prst="rect">
            <a:avLst/>
          </a:prstGeom>
        </p:spPr>
      </p:pic>
      <p:grpSp>
        <p:nvGrpSpPr>
          <p:cNvPr id="8" name="Grupo 7">
            <a:extLst>
              <a:ext uri="{FF2B5EF4-FFF2-40B4-BE49-F238E27FC236}">
                <a16:creationId xmlns:a16="http://schemas.microsoft.com/office/drawing/2014/main" id="{C3BD0430-EE83-4BE2-B7B1-B365085F95A4}"/>
              </a:ext>
            </a:extLst>
          </p:cNvPr>
          <p:cNvGrpSpPr/>
          <p:nvPr/>
        </p:nvGrpSpPr>
        <p:grpSpPr>
          <a:xfrm>
            <a:off x="7083288" y="149087"/>
            <a:ext cx="3087756" cy="1219200"/>
            <a:chOff x="8428383" y="795130"/>
            <a:chExt cx="3087756" cy="1219200"/>
          </a:xfrm>
        </p:grpSpPr>
        <p:sp>
          <p:nvSpPr>
            <p:cNvPr id="9" name="CuadroTexto 8">
              <a:extLst>
                <a:ext uri="{FF2B5EF4-FFF2-40B4-BE49-F238E27FC236}">
                  <a16:creationId xmlns:a16="http://schemas.microsoft.com/office/drawing/2014/main" id="{3FAEE82C-0462-4F0A-98C7-B4A55BB2AC57}"/>
                </a:ext>
              </a:extLst>
            </p:cNvPr>
            <p:cNvSpPr txBox="1"/>
            <p:nvPr/>
          </p:nvSpPr>
          <p:spPr>
            <a:xfrm>
              <a:off x="8428383" y="1060174"/>
              <a:ext cx="3087756" cy="646331"/>
            </a:xfrm>
            <a:prstGeom prst="rect">
              <a:avLst/>
            </a:prstGeom>
            <a:noFill/>
          </p:spPr>
          <p:txBody>
            <a:bodyPr wrap="square" rtlCol="0">
              <a:spAutoFit/>
            </a:bodyPr>
            <a:lstStyle/>
            <a:p>
              <a:pPr algn="ctr"/>
              <a:r>
                <a:rPr lang="es-AR" dirty="0">
                  <a:solidFill>
                    <a:srgbClr val="0070C0"/>
                  </a:solidFill>
                </a:rPr>
                <a:t>Primer Comando de la Capital (PCC) - Brasil</a:t>
              </a:r>
            </a:p>
          </p:txBody>
        </p:sp>
        <p:sp>
          <p:nvSpPr>
            <p:cNvPr id="11" name="Rectángulo: esquinas redondeadas 10">
              <a:extLst>
                <a:ext uri="{FF2B5EF4-FFF2-40B4-BE49-F238E27FC236}">
                  <a16:creationId xmlns:a16="http://schemas.microsoft.com/office/drawing/2014/main" id="{7CD3C32E-5BE9-4574-9FF7-C2914DE6521A}"/>
                </a:ext>
              </a:extLst>
            </p:cNvPr>
            <p:cNvSpPr/>
            <p:nvPr/>
          </p:nvSpPr>
          <p:spPr>
            <a:xfrm>
              <a:off x="8640417" y="795130"/>
              <a:ext cx="2769705"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4" name="Flecha: hacia abajo 3">
            <a:extLst>
              <a:ext uri="{FF2B5EF4-FFF2-40B4-BE49-F238E27FC236}">
                <a16:creationId xmlns:a16="http://schemas.microsoft.com/office/drawing/2014/main" id="{745937B6-63AB-4E36-9753-CF4B23363D1A}"/>
              </a:ext>
            </a:extLst>
          </p:cNvPr>
          <p:cNvSpPr/>
          <p:nvPr/>
        </p:nvSpPr>
        <p:spPr>
          <a:xfrm>
            <a:off x="8507896" y="1550504"/>
            <a:ext cx="424069" cy="78850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6A512C27-FECA-4542-AF9C-166E48DBC33C}"/>
              </a:ext>
            </a:extLst>
          </p:cNvPr>
          <p:cNvSpPr txBox="1"/>
          <p:nvPr/>
        </p:nvSpPr>
        <p:spPr>
          <a:xfrm>
            <a:off x="6261652" y="1707082"/>
            <a:ext cx="2067339" cy="369332"/>
          </a:xfrm>
          <a:prstGeom prst="rect">
            <a:avLst/>
          </a:prstGeom>
          <a:noFill/>
        </p:spPr>
        <p:txBody>
          <a:bodyPr wrap="square" rtlCol="0">
            <a:spAutoFit/>
          </a:bodyPr>
          <a:lstStyle/>
          <a:p>
            <a:r>
              <a:rPr lang="es-AR" b="1" dirty="0">
                <a:solidFill>
                  <a:srgbClr val="0070C0"/>
                </a:solidFill>
              </a:rPr>
              <a:t>CONTRABANDO</a:t>
            </a:r>
          </a:p>
        </p:txBody>
      </p:sp>
      <p:sp>
        <p:nvSpPr>
          <p:cNvPr id="13" name="CuadroTexto 12">
            <a:extLst>
              <a:ext uri="{FF2B5EF4-FFF2-40B4-BE49-F238E27FC236}">
                <a16:creationId xmlns:a16="http://schemas.microsoft.com/office/drawing/2014/main" id="{6AE58A71-AB94-4A89-87DD-DCEC9BBD2C66}"/>
              </a:ext>
            </a:extLst>
          </p:cNvPr>
          <p:cNvSpPr txBox="1"/>
          <p:nvPr/>
        </p:nvSpPr>
        <p:spPr>
          <a:xfrm>
            <a:off x="8951844" y="1527314"/>
            <a:ext cx="2592349" cy="646331"/>
          </a:xfrm>
          <a:prstGeom prst="rect">
            <a:avLst/>
          </a:prstGeom>
          <a:noFill/>
        </p:spPr>
        <p:txBody>
          <a:bodyPr wrap="square" rtlCol="0">
            <a:spAutoFit/>
          </a:bodyPr>
          <a:lstStyle/>
          <a:p>
            <a:pPr algn="ctr"/>
            <a:r>
              <a:rPr lang="es-AR" b="1" dirty="0">
                <a:solidFill>
                  <a:srgbClr val="0070C0"/>
                </a:solidFill>
              </a:rPr>
              <a:t>FUENTE DE FINANCIAMIENTO</a:t>
            </a:r>
          </a:p>
        </p:txBody>
      </p:sp>
    </p:spTree>
    <p:extLst>
      <p:ext uri="{BB962C8B-B14F-4D97-AF65-F5344CB8AC3E}">
        <p14:creationId xmlns:p14="http://schemas.microsoft.com/office/powerpoint/2010/main" val="298991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CEAF08A-2C7E-8F1B-D718-AF3D006E8276}"/>
              </a:ext>
            </a:extLst>
          </p:cNvPr>
          <p:cNvSpPr txBox="1"/>
          <p:nvPr/>
        </p:nvSpPr>
        <p:spPr>
          <a:xfrm>
            <a:off x="8919713" y="6090249"/>
            <a:ext cx="3027872" cy="646331"/>
          </a:xfrm>
          <a:prstGeom prst="rect">
            <a:avLst/>
          </a:prstGeom>
          <a:noFill/>
        </p:spPr>
        <p:txBody>
          <a:bodyPr wrap="square" rtlCol="0">
            <a:spAutoFit/>
          </a:bodyPr>
          <a:lstStyle/>
          <a:p>
            <a:pPr algn="r"/>
            <a:r>
              <a:rPr lang="es-AR" dirty="0">
                <a:solidFill>
                  <a:schemeClr val="bg1"/>
                </a:solidFill>
                <a:latin typeface="Okta Neue " panose="00000500000000000000" pitchFamily="2" charset="0"/>
                <a:cs typeface="Okta Neue " panose="00000500000000000000" pitchFamily="2" charset="0"/>
              </a:rPr>
              <a:t>www.aceco.org.ar</a:t>
            </a:r>
          </a:p>
          <a:p>
            <a:pPr algn="r"/>
            <a:r>
              <a:rPr lang="es-AR" dirty="0">
                <a:solidFill>
                  <a:schemeClr val="bg1"/>
                </a:solidFill>
                <a:latin typeface="Okta Neue " panose="00000500000000000000" pitchFamily="2" charset="0"/>
                <a:cs typeface="Okta Neue " panose="00000500000000000000" pitchFamily="2" charset="0"/>
              </a:rPr>
              <a:t>informate@aceco.org.ar</a:t>
            </a:r>
          </a:p>
        </p:txBody>
      </p:sp>
      <p:pic>
        <p:nvPicPr>
          <p:cNvPr id="2050" name="Picture 2">
            <a:extLst>
              <a:ext uri="{FF2B5EF4-FFF2-40B4-BE49-F238E27FC236}">
                <a16:creationId xmlns:a16="http://schemas.microsoft.com/office/drawing/2014/main" id="{939427D1-26D0-A011-0DBB-BAB9FBFAE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5" y="0"/>
            <a:ext cx="3591172" cy="4795630"/>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3">
            <a:extLst>
              <a:ext uri="{FF2B5EF4-FFF2-40B4-BE49-F238E27FC236}">
                <a16:creationId xmlns:a16="http://schemas.microsoft.com/office/drawing/2014/main" id="{46470DC8-16CB-D757-6FEB-9CAC18C9DB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084" y="5043928"/>
            <a:ext cx="3600449" cy="748833"/>
          </a:xfrm>
          <a:prstGeom prst="rect">
            <a:avLst/>
          </a:prstGeom>
        </p:spPr>
      </p:pic>
      <p:sp>
        <p:nvSpPr>
          <p:cNvPr id="8" name="CuadroTexto 7">
            <a:extLst>
              <a:ext uri="{FF2B5EF4-FFF2-40B4-BE49-F238E27FC236}">
                <a16:creationId xmlns:a16="http://schemas.microsoft.com/office/drawing/2014/main" id="{E5D9E725-9F9F-A0C1-C17F-0BEFD2F8B53B}"/>
              </a:ext>
            </a:extLst>
          </p:cNvPr>
          <p:cNvSpPr txBox="1"/>
          <p:nvPr/>
        </p:nvSpPr>
        <p:spPr>
          <a:xfrm>
            <a:off x="733683" y="5881012"/>
            <a:ext cx="3349850" cy="707886"/>
          </a:xfrm>
          <a:prstGeom prst="rect">
            <a:avLst/>
          </a:prstGeom>
          <a:noFill/>
        </p:spPr>
        <p:txBody>
          <a:bodyPr wrap="square" rtlCol="0">
            <a:spAutoFit/>
          </a:bodyPr>
          <a:lstStyle/>
          <a:p>
            <a:pPr algn="r"/>
            <a:r>
              <a:rPr lang="es-AR" sz="2000" dirty="0">
                <a:latin typeface="Century Gothic" panose="020B0502020202020204" pitchFamily="34" charset="0"/>
                <a:cs typeface="Okta Neue " panose="00000500000000000000" pitchFamily="2" charset="0"/>
              </a:rPr>
              <a:t>www.aceco.org.ar</a:t>
            </a:r>
          </a:p>
          <a:p>
            <a:pPr algn="r"/>
            <a:r>
              <a:rPr lang="es-AR" sz="2000" dirty="0">
                <a:latin typeface="Century Gothic" panose="020B0502020202020204" pitchFamily="34" charset="0"/>
                <a:cs typeface="Okta Neue " panose="00000500000000000000" pitchFamily="2" charset="0"/>
              </a:rPr>
              <a:t>informate@aceco.org.ar</a:t>
            </a:r>
          </a:p>
        </p:txBody>
      </p:sp>
      <p:sp>
        <p:nvSpPr>
          <p:cNvPr id="7" name="Título 1">
            <a:extLst>
              <a:ext uri="{FF2B5EF4-FFF2-40B4-BE49-F238E27FC236}">
                <a16:creationId xmlns:a16="http://schemas.microsoft.com/office/drawing/2014/main" id="{E71FAA5D-DFBE-4892-9C13-02E646F16DB4}"/>
              </a:ext>
            </a:extLst>
          </p:cNvPr>
          <p:cNvSpPr txBox="1">
            <a:spLocks/>
          </p:cNvSpPr>
          <p:nvPr/>
        </p:nvSpPr>
        <p:spPr>
          <a:xfrm>
            <a:off x="9204385" y="121420"/>
            <a:ext cx="2743200" cy="61553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dirty="0">
                <a:solidFill>
                  <a:srgbClr val="002060"/>
                </a:solidFill>
                <a:latin typeface="Roboto"/>
              </a:rPr>
              <a:t>Temario</a:t>
            </a:r>
          </a:p>
        </p:txBody>
      </p:sp>
      <p:graphicFrame>
        <p:nvGraphicFramePr>
          <p:cNvPr id="2" name="Diagrama 1">
            <a:extLst>
              <a:ext uri="{FF2B5EF4-FFF2-40B4-BE49-F238E27FC236}">
                <a16:creationId xmlns:a16="http://schemas.microsoft.com/office/drawing/2014/main" id="{8730EDC7-3C14-47A8-8412-FC0D5F7EF113}"/>
              </a:ext>
            </a:extLst>
          </p:cNvPr>
          <p:cNvGraphicFramePr/>
          <p:nvPr>
            <p:extLst>
              <p:ext uri="{D42A27DB-BD31-4B8C-83A1-F6EECF244321}">
                <p14:modId xmlns:p14="http://schemas.microsoft.com/office/powerpoint/2010/main" val="2090849807"/>
              </p:ext>
            </p:extLst>
          </p:nvPr>
        </p:nvGraphicFramePr>
        <p:xfrm>
          <a:off x="3696737" y="756159"/>
          <a:ext cx="5821121" cy="4548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AutoShape 2">
            <a:extLst>
              <a:ext uri="{FF2B5EF4-FFF2-40B4-BE49-F238E27FC236}">
                <a16:creationId xmlns:a16="http://schemas.microsoft.com/office/drawing/2014/main" id="{4136BD4D-439B-4888-9C82-8DB2B104F6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9" name="Imagen 8">
            <a:extLst>
              <a:ext uri="{FF2B5EF4-FFF2-40B4-BE49-F238E27FC236}">
                <a16:creationId xmlns:a16="http://schemas.microsoft.com/office/drawing/2014/main" id="{48BFD0FF-A497-4487-9F0F-D877D8B5B2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7858" y="4986605"/>
            <a:ext cx="2281626" cy="1612311"/>
          </a:xfrm>
          <a:prstGeom prst="rect">
            <a:avLst/>
          </a:prstGeom>
          <a:ln>
            <a:noFill/>
          </a:ln>
          <a:effectLst>
            <a:softEdge rad="112500"/>
          </a:effectLst>
        </p:spPr>
      </p:pic>
    </p:spTree>
    <p:extLst>
      <p:ext uri="{BB962C8B-B14F-4D97-AF65-F5344CB8AC3E}">
        <p14:creationId xmlns:p14="http://schemas.microsoft.com/office/powerpoint/2010/main" val="315754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17DD5B2-EF59-49E8-A094-BCD109B6546C}"/>
              </a:ext>
            </a:extLst>
          </p:cNvPr>
          <p:cNvSpPr txBox="1"/>
          <p:nvPr/>
        </p:nvSpPr>
        <p:spPr>
          <a:xfrm>
            <a:off x="331304" y="331304"/>
            <a:ext cx="4028661" cy="461665"/>
          </a:xfrm>
          <a:prstGeom prst="rect">
            <a:avLst/>
          </a:prstGeom>
          <a:noFill/>
        </p:spPr>
        <p:txBody>
          <a:bodyPr wrap="square" rtlCol="0">
            <a:spAutoFit/>
          </a:bodyPr>
          <a:lstStyle/>
          <a:p>
            <a:r>
              <a:rPr lang="es-AR" sz="2400" b="1" dirty="0">
                <a:solidFill>
                  <a:schemeClr val="accent2"/>
                </a:solidFill>
              </a:rPr>
              <a:t>Caso: “CLAN LOZA”</a:t>
            </a:r>
          </a:p>
        </p:txBody>
      </p:sp>
      <p:sp>
        <p:nvSpPr>
          <p:cNvPr id="3" name="CuadroTexto 2">
            <a:extLst>
              <a:ext uri="{FF2B5EF4-FFF2-40B4-BE49-F238E27FC236}">
                <a16:creationId xmlns:a16="http://schemas.microsoft.com/office/drawing/2014/main" id="{108070FE-CBA7-4367-9D6F-38C32A7F93DB}"/>
              </a:ext>
            </a:extLst>
          </p:cNvPr>
          <p:cNvSpPr txBox="1"/>
          <p:nvPr/>
        </p:nvSpPr>
        <p:spPr>
          <a:xfrm>
            <a:off x="0" y="1189808"/>
            <a:ext cx="10018643" cy="3077766"/>
          </a:xfrm>
          <a:prstGeom prst="rect">
            <a:avLst/>
          </a:prstGeom>
          <a:noFill/>
        </p:spPr>
        <p:txBody>
          <a:bodyPr wrap="square" rtlCol="0">
            <a:spAutoFit/>
          </a:bodyPr>
          <a:lstStyle/>
          <a:p>
            <a:pPr algn="just"/>
            <a:r>
              <a:rPr lang="es-AR" sz="1600" b="1" u="sng" dirty="0">
                <a:solidFill>
                  <a:schemeClr val="tx1">
                    <a:lumMod val="65000"/>
                    <a:lumOff val="35000"/>
                  </a:schemeClr>
                </a:solidFill>
              </a:rPr>
              <a:t>Resumen</a:t>
            </a:r>
            <a:r>
              <a:rPr lang="es-AR" sz="1600" dirty="0">
                <a:solidFill>
                  <a:schemeClr val="tx1">
                    <a:lumMod val="65000"/>
                    <a:lumOff val="35000"/>
                  </a:schemeClr>
                </a:solidFill>
              </a:rPr>
              <a:t>: 2008-2018, condena por </a:t>
            </a:r>
            <a:r>
              <a:rPr lang="es-AR" sz="1600" dirty="0">
                <a:solidFill>
                  <a:schemeClr val="accent2"/>
                </a:solidFill>
              </a:rPr>
              <a:t>asociación ilícita, tráfico ilícito de estupefacientes, contrabando de divisas y lavado de activos.</a:t>
            </a:r>
          </a:p>
          <a:p>
            <a:endParaRPr lang="es-AR" sz="1600" dirty="0">
              <a:solidFill>
                <a:schemeClr val="tx1">
                  <a:lumMod val="65000"/>
                  <a:lumOff val="35000"/>
                </a:schemeClr>
              </a:solidFill>
            </a:endParaRPr>
          </a:p>
          <a:p>
            <a:pPr marL="285750" indent="-285750">
              <a:buFont typeface="Arial" panose="020B0604020202020204" pitchFamily="34" charset="0"/>
              <a:buChar char="•"/>
            </a:pPr>
            <a:r>
              <a:rPr lang="es-AR" sz="1600" dirty="0">
                <a:solidFill>
                  <a:schemeClr val="tx1">
                    <a:lumMod val="65000"/>
                    <a:lumOff val="35000"/>
                  </a:schemeClr>
                </a:solidFill>
              </a:rPr>
              <a:t>Organización ilícita que traficaba estupefacientes desde Argentina hacia España; </a:t>
            </a:r>
          </a:p>
          <a:p>
            <a:pPr marL="285750" indent="-285750">
              <a:buFont typeface="Arial" panose="020B0604020202020204" pitchFamily="34" charset="0"/>
              <a:buChar char="•"/>
            </a:pPr>
            <a:r>
              <a:rPr lang="es-AR" sz="1600" dirty="0">
                <a:solidFill>
                  <a:schemeClr val="tx1">
                    <a:lumMod val="65000"/>
                    <a:lumOff val="35000"/>
                  </a:schemeClr>
                </a:solidFill>
              </a:rPr>
              <a:t>Lavado de activos mediante compra de inmuebles + de 40 y autos de alta gama + de 30;</a:t>
            </a:r>
          </a:p>
          <a:p>
            <a:pPr marL="285750" indent="-285750">
              <a:buFont typeface="Arial" panose="020B0604020202020204" pitchFamily="34" charset="0"/>
              <a:buChar char="•"/>
            </a:pPr>
            <a:r>
              <a:rPr lang="es-AR" sz="1600" dirty="0">
                <a:solidFill>
                  <a:schemeClr val="tx1">
                    <a:lumMod val="65000"/>
                    <a:lumOff val="35000"/>
                  </a:schemeClr>
                </a:solidFill>
              </a:rPr>
              <a:t>Contrabando de divisas a la Argentina;</a:t>
            </a:r>
          </a:p>
          <a:p>
            <a:pPr marL="285750" indent="-285750">
              <a:buFont typeface="Arial" panose="020B0604020202020204" pitchFamily="34" charset="0"/>
              <a:buChar char="•"/>
            </a:pPr>
            <a:r>
              <a:rPr lang="es-AR" sz="1600" dirty="0">
                <a:solidFill>
                  <a:schemeClr val="tx1">
                    <a:lumMod val="65000"/>
                    <a:lumOff val="35000"/>
                  </a:schemeClr>
                </a:solidFill>
              </a:rPr>
              <a:t>Por ejemplo, €365.800 secuestrados en el aeropuerto de Ezeiza; (ocultamiento, vuelo desde España)</a:t>
            </a:r>
          </a:p>
          <a:p>
            <a:pPr marL="285750" indent="-285750">
              <a:buFont typeface="Arial" panose="020B0604020202020204" pitchFamily="34" charset="0"/>
              <a:buChar char="•"/>
            </a:pPr>
            <a:r>
              <a:rPr lang="es-AR" sz="1600" dirty="0">
                <a:solidFill>
                  <a:schemeClr val="tx1">
                    <a:lumMod val="65000"/>
                    <a:lumOff val="35000"/>
                  </a:schemeClr>
                </a:solidFill>
              </a:rPr>
              <a:t>Más de una decena de sociedades involucradas creadas para lavar el dinero;</a:t>
            </a:r>
          </a:p>
          <a:p>
            <a:pPr marL="285750" indent="-285750">
              <a:buFont typeface="Arial" panose="020B0604020202020204" pitchFamily="34" charset="0"/>
              <a:buChar char="•"/>
            </a:pPr>
            <a:r>
              <a:rPr lang="es-AR" sz="1600" dirty="0">
                <a:solidFill>
                  <a:schemeClr val="tx1">
                    <a:lumMod val="65000"/>
                    <a:lumOff val="35000"/>
                  </a:schemeClr>
                </a:solidFill>
              </a:rPr>
              <a:t>Primer caso presentado en el marco de la Extinción de dominio;</a:t>
            </a:r>
          </a:p>
          <a:p>
            <a:pPr marL="285750" indent="-285750">
              <a:buFont typeface="Arial" panose="020B0604020202020204" pitchFamily="34" charset="0"/>
              <a:buChar char="•"/>
            </a:pPr>
            <a:r>
              <a:rPr lang="es-AR" sz="1600" dirty="0">
                <a:solidFill>
                  <a:schemeClr val="tx1">
                    <a:lumMod val="65000"/>
                    <a:lumOff val="35000"/>
                  </a:schemeClr>
                </a:solidFill>
              </a:rPr>
              <a:t>Tribunal Oral en lo Penal Económico impuso multas económicas que alcanzan casi los 378 millones de pesos y dispuso el decomiso de los bienes obtenidos mediante las maniobras ilegales.</a:t>
            </a:r>
            <a:endParaRPr lang="es-AR" dirty="0"/>
          </a:p>
          <a:p>
            <a:endParaRPr lang="es-AR" dirty="0"/>
          </a:p>
        </p:txBody>
      </p:sp>
      <p:pic>
        <p:nvPicPr>
          <p:cNvPr id="4" name="Imagen 3">
            <a:extLst>
              <a:ext uri="{FF2B5EF4-FFF2-40B4-BE49-F238E27FC236}">
                <a16:creationId xmlns:a16="http://schemas.microsoft.com/office/drawing/2014/main" id="{2ECB50AA-0BB2-4795-B1D9-5CF03E0A3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037" y="323597"/>
            <a:ext cx="3227275" cy="661721"/>
          </a:xfrm>
          <a:prstGeom prst="rect">
            <a:avLst/>
          </a:prstGeom>
        </p:spPr>
      </p:pic>
      <p:pic>
        <p:nvPicPr>
          <p:cNvPr id="8" name="Imagen 7" descr="Hombre parado al lado de un coche&#10;&#10;Descripción generada automáticamente">
            <a:extLst>
              <a:ext uri="{FF2B5EF4-FFF2-40B4-BE49-F238E27FC236}">
                <a16:creationId xmlns:a16="http://schemas.microsoft.com/office/drawing/2014/main" id="{50E3EF9E-BA8B-4FCF-896E-978848C0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499" y="4136885"/>
            <a:ext cx="4390197" cy="2511303"/>
          </a:xfrm>
          <a:prstGeom prst="rect">
            <a:avLst/>
          </a:prstGeom>
        </p:spPr>
      </p:pic>
      <p:pic>
        <p:nvPicPr>
          <p:cNvPr id="10" name="Imagen 9">
            <a:extLst>
              <a:ext uri="{FF2B5EF4-FFF2-40B4-BE49-F238E27FC236}">
                <a16:creationId xmlns:a16="http://schemas.microsoft.com/office/drawing/2014/main" id="{1D1D2F9B-6D33-4FDE-B8E0-7FA548D0189E}"/>
              </a:ext>
            </a:extLst>
          </p:cNvPr>
          <p:cNvPicPr>
            <a:picLocks noChangeAspect="1"/>
          </p:cNvPicPr>
          <p:nvPr/>
        </p:nvPicPr>
        <p:blipFill>
          <a:blip r:embed="rId4"/>
          <a:stretch>
            <a:fillRect/>
          </a:stretch>
        </p:blipFill>
        <p:spPr>
          <a:xfrm>
            <a:off x="327577" y="4418191"/>
            <a:ext cx="4032388" cy="2268936"/>
          </a:xfrm>
          <a:prstGeom prst="rect">
            <a:avLst/>
          </a:prstGeom>
        </p:spPr>
      </p:pic>
      <p:sp>
        <p:nvSpPr>
          <p:cNvPr id="12" name="CuadroTexto 11">
            <a:extLst>
              <a:ext uri="{FF2B5EF4-FFF2-40B4-BE49-F238E27FC236}">
                <a16:creationId xmlns:a16="http://schemas.microsoft.com/office/drawing/2014/main" id="{682528E1-FA14-4AE1-810C-1A37A560DA51}"/>
              </a:ext>
            </a:extLst>
          </p:cNvPr>
          <p:cNvSpPr txBox="1"/>
          <p:nvPr/>
        </p:nvSpPr>
        <p:spPr>
          <a:xfrm>
            <a:off x="10323444" y="1189808"/>
            <a:ext cx="1868556" cy="1600438"/>
          </a:xfrm>
          <a:prstGeom prst="rect">
            <a:avLst/>
          </a:prstGeom>
          <a:noFill/>
        </p:spPr>
        <p:txBody>
          <a:bodyPr wrap="square" rtlCol="0">
            <a:spAutoFit/>
          </a:bodyPr>
          <a:lstStyle/>
          <a:p>
            <a:pPr marL="285750" indent="-285750">
              <a:buFont typeface="Wingdings" panose="05000000000000000000" pitchFamily="2" charset="2"/>
              <a:buChar char="ü"/>
            </a:pPr>
            <a:r>
              <a:rPr lang="es-AR" sz="1400" dirty="0">
                <a:solidFill>
                  <a:srgbClr val="0070C0"/>
                </a:solidFill>
              </a:rPr>
              <a:t>PROCUNAR</a:t>
            </a:r>
          </a:p>
          <a:p>
            <a:pPr marL="285750" indent="-285750">
              <a:buFont typeface="Wingdings" panose="05000000000000000000" pitchFamily="2" charset="2"/>
              <a:buChar char="ü"/>
            </a:pPr>
            <a:r>
              <a:rPr lang="es-AR" sz="1400" dirty="0">
                <a:solidFill>
                  <a:srgbClr val="0070C0"/>
                </a:solidFill>
              </a:rPr>
              <a:t>PROCELAC</a:t>
            </a:r>
          </a:p>
          <a:p>
            <a:pPr marL="285750" indent="-285750">
              <a:buFont typeface="Wingdings" panose="05000000000000000000" pitchFamily="2" charset="2"/>
              <a:buChar char="ü"/>
            </a:pPr>
            <a:r>
              <a:rPr lang="es-AR" sz="1400" dirty="0">
                <a:solidFill>
                  <a:srgbClr val="0070C0"/>
                </a:solidFill>
              </a:rPr>
              <a:t>UIF</a:t>
            </a:r>
          </a:p>
          <a:p>
            <a:pPr marL="285750" indent="-285750">
              <a:buFont typeface="Wingdings" panose="05000000000000000000" pitchFamily="2" charset="2"/>
              <a:buChar char="ü"/>
            </a:pPr>
            <a:r>
              <a:rPr lang="es-AR" sz="1400" dirty="0">
                <a:solidFill>
                  <a:srgbClr val="0070C0"/>
                </a:solidFill>
              </a:rPr>
              <a:t>AFI </a:t>
            </a:r>
          </a:p>
          <a:p>
            <a:pPr marL="285750" indent="-285750">
              <a:buFont typeface="Wingdings" panose="05000000000000000000" pitchFamily="2" charset="2"/>
              <a:buChar char="ü"/>
            </a:pPr>
            <a:r>
              <a:rPr lang="es-AR" sz="1400" dirty="0">
                <a:solidFill>
                  <a:srgbClr val="0070C0"/>
                </a:solidFill>
              </a:rPr>
              <a:t>AFIP –DGA</a:t>
            </a:r>
          </a:p>
          <a:p>
            <a:pPr marL="285750" indent="-285750">
              <a:buFont typeface="Wingdings" panose="05000000000000000000" pitchFamily="2" charset="2"/>
              <a:buChar char="ü"/>
            </a:pPr>
            <a:r>
              <a:rPr lang="es-AR" sz="1400" dirty="0">
                <a:solidFill>
                  <a:srgbClr val="0070C0"/>
                </a:solidFill>
              </a:rPr>
              <a:t>Fuerzas Federales</a:t>
            </a:r>
          </a:p>
        </p:txBody>
      </p:sp>
      <p:pic>
        <p:nvPicPr>
          <p:cNvPr id="14" name="Imagen 13">
            <a:extLst>
              <a:ext uri="{FF2B5EF4-FFF2-40B4-BE49-F238E27FC236}">
                <a16:creationId xmlns:a16="http://schemas.microsoft.com/office/drawing/2014/main" id="{71BC5CEB-B033-40FE-BBB1-4BF6D18B5CFD}"/>
              </a:ext>
            </a:extLst>
          </p:cNvPr>
          <p:cNvPicPr>
            <a:picLocks noChangeAspect="1"/>
          </p:cNvPicPr>
          <p:nvPr/>
        </p:nvPicPr>
        <p:blipFill>
          <a:blip r:embed="rId5"/>
          <a:stretch>
            <a:fillRect/>
          </a:stretch>
        </p:blipFill>
        <p:spPr>
          <a:xfrm>
            <a:off x="4153938" y="4201687"/>
            <a:ext cx="3678099" cy="1975378"/>
          </a:xfrm>
          <a:prstGeom prst="rect">
            <a:avLst/>
          </a:prstGeom>
        </p:spPr>
      </p:pic>
    </p:spTree>
    <p:extLst>
      <p:ext uri="{BB962C8B-B14F-4D97-AF65-F5344CB8AC3E}">
        <p14:creationId xmlns:p14="http://schemas.microsoft.com/office/powerpoint/2010/main" val="132374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6"/>
        <p:cNvGrpSpPr/>
        <p:nvPr/>
      </p:nvGrpSpPr>
      <p:grpSpPr>
        <a:xfrm>
          <a:off x="0" y="0"/>
          <a:ext cx="0" cy="0"/>
          <a:chOff x="0" y="0"/>
          <a:chExt cx="0" cy="0"/>
        </a:xfrm>
      </p:grpSpPr>
      <p:sp>
        <p:nvSpPr>
          <p:cNvPr id="357" name="Google Shape;357;p41"/>
          <p:cNvSpPr txBox="1">
            <a:spLocks noGrp="1"/>
          </p:cNvSpPr>
          <p:nvPr>
            <p:ph type="title" idx="4294967295"/>
          </p:nvPr>
        </p:nvSpPr>
        <p:spPr>
          <a:xfrm>
            <a:off x="3485235" y="1266040"/>
            <a:ext cx="5051824" cy="618305"/>
          </a:xfrm>
          <a:prstGeom prst="rect">
            <a:avLst/>
          </a:prstGeom>
        </p:spPr>
        <p:txBody>
          <a:bodyPr spcFirstLastPara="1" vert="horz" wrap="square" lIns="121900" tIns="121900" rIns="121900" bIns="121900" rtlCol="0" anchor="t" anchorCtr="0">
            <a:noAutofit/>
          </a:bodyPr>
          <a:lstStyle/>
          <a:p>
            <a:pPr>
              <a:spcBef>
                <a:spcPts val="0"/>
              </a:spcBef>
            </a:pPr>
            <a:r>
              <a:rPr lang="en" dirty="0">
                <a:solidFill>
                  <a:schemeClr val="tx1">
                    <a:lumMod val="65000"/>
                    <a:lumOff val="35000"/>
                  </a:schemeClr>
                </a:solidFill>
              </a:rPr>
              <a:t>Evolución Histórica  </a:t>
            </a:r>
            <a:endParaRPr dirty="0">
              <a:solidFill>
                <a:schemeClr val="tx1">
                  <a:lumMod val="65000"/>
                  <a:lumOff val="35000"/>
                </a:schemeClr>
              </a:solidFill>
            </a:endParaRPr>
          </a:p>
        </p:txBody>
      </p:sp>
      <p:sp>
        <p:nvSpPr>
          <p:cNvPr id="362" name="Google Shape;362;p41"/>
          <p:cNvSpPr/>
          <p:nvPr/>
        </p:nvSpPr>
        <p:spPr>
          <a:xfrm>
            <a:off x="7599271" y="4378456"/>
            <a:ext cx="1097200" cy="524800"/>
          </a:xfrm>
          <a:prstGeom prst="homePlate">
            <a:avLst>
              <a:gd name="adj" fmla="val 32030"/>
            </a:avLst>
          </a:prstGeom>
          <a:solidFill>
            <a:schemeClr val="accent2">
              <a:lumMod val="5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33" dirty="0">
                <a:solidFill>
                  <a:schemeClr val="lt1"/>
                </a:solidFill>
                <a:latin typeface="Roboto"/>
                <a:ea typeface="Roboto"/>
                <a:cs typeface="Roboto"/>
                <a:sym typeface="Roboto"/>
              </a:rPr>
              <a:t>2012</a:t>
            </a:r>
            <a:endParaRPr sz="1333" dirty="0">
              <a:solidFill>
                <a:schemeClr val="lt1"/>
              </a:solidFill>
              <a:latin typeface="Roboto"/>
              <a:ea typeface="Roboto"/>
              <a:cs typeface="Roboto"/>
              <a:sym typeface="Roboto"/>
            </a:endParaRPr>
          </a:p>
        </p:txBody>
      </p:sp>
      <p:sp>
        <p:nvSpPr>
          <p:cNvPr id="363" name="Google Shape;363;p41"/>
          <p:cNvSpPr/>
          <p:nvPr/>
        </p:nvSpPr>
        <p:spPr>
          <a:xfrm>
            <a:off x="6737594" y="4378456"/>
            <a:ext cx="1097200" cy="524800"/>
          </a:xfrm>
          <a:prstGeom prst="homePlate">
            <a:avLst>
              <a:gd name="adj" fmla="val 32030"/>
            </a:avLst>
          </a:prstGeom>
          <a:solidFill>
            <a:schemeClr val="accent2">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33" dirty="0">
                <a:solidFill>
                  <a:schemeClr val="lt1"/>
                </a:solidFill>
                <a:latin typeface="Roboto"/>
                <a:ea typeface="Roboto"/>
                <a:cs typeface="Roboto"/>
                <a:sym typeface="Roboto"/>
              </a:rPr>
              <a:t>2011</a:t>
            </a:r>
            <a:endParaRPr sz="1333" dirty="0">
              <a:solidFill>
                <a:schemeClr val="lt1"/>
              </a:solidFill>
              <a:latin typeface="Roboto"/>
              <a:ea typeface="Roboto"/>
              <a:cs typeface="Roboto"/>
              <a:sym typeface="Roboto"/>
            </a:endParaRPr>
          </a:p>
        </p:txBody>
      </p:sp>
      <p:sp>
        <p:nvSpPr>
          <p:cNvPr id="366" name="Google Shape;366;p41"/>
          <p:cNvSpPr/>
          <p:nvPr/>
        </p:nvSpPr>
        <p:spPr>
          <a:xfrm>
            <a:off x="5822364" y="4385800"/>
            <a:ext cx="10972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33" dirty="0">
                <a:solidFill>
                  <a:schemeClr val="lt1"/>
                </a:solidFill>
                <a:latin typeface="Roboto"/>
                <a:ea typeface="Roboto"/>
                <a:cs typeface="Roboto"/>
                <a:sym typeface="Roboto"/>
              </a:rPr>
              <a:t>2002</a:t>
            </a:r>
            <a:endParaRPr sz="1333" dirty="0">
              <a:solidFill>
                <a:schemeClr val="lt1"/>
              </a:solidFill>
              <a:latin typeface="Roboto"/>
              <a:ea typeface="Roboto"/>
              <a:cs typeface="Roboto"/>
              <a:sym typeface="Roboto"/>
            </a:endParaRPr>
          </a:p>
        </p:txBody>
      </p:sp>
      <p:sp>
        <p:nvSpPr>
          <p:cNvPr id="367" name="Google Shape;367;p41"/>
          <p:cNvSpPr/>
          <p:nvPr/>
        </p:nvSpPr>
        <p:spPr>
          <a:xfrm>
            <a:off x="4944768" y="4385800"/>
            <a:ext cx="10972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33" dirty="0">
                <a:solidFill>
                  <a:schemeClr val="lt1"/>
                </a:solidFill>
                <a:latin typeface="Roboto"/>
                <a:ea typeface="Roboto"/>
                <a:cs typeface="Roboto"/>
                <a:sym typeface="Roboto"/>
              </a:rPr>
              <a:t>2000</a:t>
            </a:r>
            <a:endParaRPr sz="1333" dirty="0">
              <a:solidFill>
                <a:schemeClr val="lt1"/>
              </a:solidFill>
              <a:latin typeface="Roboto"/>
              <a:ea typeface="Roboto"/>
              <a:cs typeface="Roboto"/>
              <a:sym typeface="Roboto"/>
            </a:endParaRPr>
          </a:p>
        </p:txBody>
      </p:sp>
      <p:sp>
        <p:nvSpPr>
          <p:cNvPr id="368" name="Google Shape;368;p41"/>
          <p:cNvSpPr/>
          <p:nvPr/>
        </p:nvSpPr>
        <p:spPr>
          <a:xfrm>
            <a:off x="4052140" y="4378456"/>
            <a:ext cx="1097200" cy="524800"/>
          </a:xfrm>
          <a:prstGeom prst="homePlate">
            <a:avLst>
              <a:gd name="adj" fmla="val 32030"/>
            </a:avLst>
          </a:prstGeom>
          <a:solidFill>
            <a:srgbClr val="D61CB3"/>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33" dirty="0">
                <a:solidFill>
                  <a:schemeClr val="lt1"/>
                </a:solidFill>
                <a:latin typeface="Roboto"/>
                <a:ea typeface="Roboto"/>
                <a:cs typeface="Roboto"/>
                <a:sym typeface="Roboto"/>
              </a:rPr>
              <a:t>1992</a:t>
            </a:r>
            <a:endParaRPr sz="1333" dirty="0">
              <a:solidFill>
                <a:schemeClr val="lt1"/>
              </a:solidFill>
              <a:latin typeface="Roboto"/>
              <a:ea typeface="Roboto"/>
              <a:cs typeface="Roboto"/>
              <a:sym typeface="Roboto"/>
            </a:endParaRPr>
          </a:p>
        </p:txBody>
      </p:sp>
      <p:sp>
        <p:nvSpPr>
          <p:cNvPr id="369" name="Google Shape;369;p41"/>
          <p:cNvSpPr/>
          <p:nvPr/>
        </p:nvSpPr>
        <p:spPr>
          <a:xfrm>
            <a:off x="3196485" y="4384363"/>
            <a:ext cx="1097200" cy="524800"/>
          </a:xfrm>
          <a:prstGeom prst="homePlate">
            <a:avLst>
              <a:gd name="adj" fmla="val 32030"/>
            </a:avLst>
          </a:prstGeom>
          <a:solidFill>
            <a:srgbClr val="993366"/>
          </a:solidFill>
          <a:ln>
            <a:noFill/>
          </a:ln>
        </p:spPr>
        <p:style>
          <a:lnRef idx="2">
            <a:schemeClr val="dk1">
              <a:shade val="50000"/>
            </a:schemeClr>
          </a:lnRef>
          <a:fillRef idx="1">
            <a:schemeClr val="dk1"/>
          </a:fillRef>
          <a:effectRef idx="0">
            <a:schemeClr val="dk1"/>
          </a:effectRef>
          <a:fontRef idx="minor">
            <a:schemeClr val="lt1"/>
          </a:fontRef>
        </p:style>
        <p:txBody>
          <a:bodyPr spcFirstLastPara="1" wrap="square" lIns="365733" tIns="0" rIns="0" bIns="0" anchor="ctr" anchorCtr="0">
            <a:noAutofit/>
          </a:bodyPr>
          <a:lstStyle/>
          <a:p>
            <a:r>
              <a:rPr lang="en" sz="1333" dirty="0">
                <a:latin typeface="Roboto"/>
                <a:ea typeface="Roboto"/>
                <a:cs typeface="Roboto"/>
                <a:sym typeface="Roboto"/>
              </a:rPr>
              <a:t>1989</a:t>
            </a:r>
            <a:endParaRPr sz="1333" dirty="0">
              <a:latin typeface="Roboto"/>
              <a:ea typeface="Roboto"/>
              <a:cs typeface="Roboto"/>
              <a:sym typeface="Roboto"/>
            </a:endParaRPr>
          </a:p>
        </p:txBody>
      </p:sp>
      <p:sp>
        <p:nvSpPr>
          <p:cNvPr id="370" name="Google Shape;370;p41"/>
          <p:cNvSpPr/>
          <p:nvPr/>
        </p:nvSpPr>
        <p:spPr>
          <a:xfrm>
            <a:off x="2313501" y="4385800"/>
            <a:ext cx="1097200" cy="524800"/>
          </a:xfrm>
          <a:prstGeom prst="homePlate">
            <a:avLst>
              <a:gd name="adj" fmla="val 32030"/>
            </a:avLst>
          </a:prstGeom>
          <a:solidFill>
            <a:srgbClr val="7030A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33" dirty="0">
                <a:solidFill>
                  <a:schemeClr val="lt1"/>
                </a:solidFill>
                <a:latin typeface="Roboto"/>
                <a:ea typeface="Roboto"/>
                <a:cs typeface="Roboto"/>
                <a:sym typeface="Roboto"/>
              </a:rPr>
              <a:t>1988</a:t>
            </a:r>
            <a:endParaRPr sz="1333" dirty="0">
              <a:solidFill>
                <a:schemeClr val="lt1"/>
              </a:solidFill>
              <a:latin typeface="Roboto"/>
              <a:ea typeface="Roboto"/>
              <a:cs typeface="Roboto"/>
              <a:sym typeface="Roboto"/>
            </a:endParaRPr>
          </a:p>
        </p:txBody>
      </p:sp>
      <p:cxnSp>
        <p:nvCxnSpPr>
          <p:cNvPr id="372" name="Google Shape;372;p41"/>
          <p:cNvCxnSpPr/>
          <p:nvPr/>
        </p:nvCxnSpPr>
        <p:spPr>
          <a:xfrm rot="10800000">
            <a:off x="2632003" y="3739413"/>
            <a:ext cx="0" cy="664800"/>
          </a:xfrm>
          <a:prstGeom prst="straightConnector1">
            <a:avLst/>
          </a:prstGeom>
          <a:noFill/>
          <a:ln w="9525" cap="flat" cmpd="sng">
            <a:solidFill>
              <a:srgbClr val="0070C0"/>
            </a:solidFill>
            <a:prstDash val="solid"/>
            <a:round/>
            <a:headEnd type="oval" w="med" len="med"/>
            <a:tailEnd type="oval" w="med" len="med"/>
          </a:ln>
        </p:spPr>
      </p:cxnSp>
      <p:sp>
        <p:nvSpPr>
          <p:cNvPr id="373" name="Google Shape;373;p41"/>
          <p:cNvSpPr txBox="1"/>
          <p:nvPr/>
        </p:nvSpPr>
        <p:spPr>
          <a:xfrm>
            <a:off x="1820967" y="2877428"/>
            <a:ext cx="1666000" cy="711200"/>
          </a:xfrm>
          <a:prstGeom prst="rect">
            <a:avLst/>
          </a:prstGeom>
          <a:noFill/>
          <a:ln>
            <a:noFill/>
          </a:ln>
        </p:spPr>
        <p:txBody>
          <a:bodyPr spcFirstLastPara="1" wrap="square" lIns="0" tIns="0" rIns="0" bIns="0" anchor="b" anchorCtr="0">
            <a:noAutofit/>
          </a:bodyPr>
          <a:lstStyle/>
          <a:p>
            <a:r>
              <a:rPr lang="en" sz="1200" dirty="0">
                <a:solidFill>
                  <a:schemeClr val="dk2"/>
                </a:solidFill>
                <a:latin typeface="Roboto"/>
                <a:ea typeface="Roboto"/>
                <a:cs typeface="Roboto"/>
                <a:sym typeface="Roboto"/>
              </a:rPr>
              <a:t>Convención Viena</a:t>
            </a:r>
            <a:endParaRPr sz="1200" dirty="0">
              <a:solidFill>
                <a:schemeClr val="dk2"/>
              </a:solidFill>
              <a:latin typeface="Roboto"/>
              <a:ea typeface="Roboto"/>
              <a:cs typeface="Roboto"/>
              <a:sym typeface="Roboto"/>
            </a:endParaRPr>
          </a:p>
        </p:txBody>
      </p:sp>
      <p:cxnSp>
        <p:nvCxnSpPr>
          <p:cNvPr id="374" name="Google Shape;374;p41"/>
          <p:cNvCxnSpPr/>
          <p:nvPr/>
        </p:nvCxnSpPr>
        <p:spPr>
          <a:xfrm rot="10800000">
            <a:off x="4264051" y="3753775"/>
            <a:ext cx="0" cy="664800"/>
          </a:xfrm>
          <a:prstGeom prst="straightConnector1">
            <a:avLst/>
          </a:prstGeom>
          <a:noFill/>
          <a:ln w="9525" cap="flat" cmpd="sng">
            <a:solidFill>
              <a:srgbClr val="0070C0"/>
            </a:solidFill>
            <a:prstDash val="solid"/>
            <a:round/>
            <a:headEnd type="oval" w="med" len="med"/>
            <a:tailEnd type="oval" w="med" len="med"/>
          </a:ln>
        </p:spPr>
      </p:cxnSp>
      <p:sp>
        <p:nvSpPr>
          <p:cNvPr id="375" name="Google Shape;375;p41"/>
          <p:cNvSpPr txBox="1"/>
          <p:nvPr/>
        </p:nvSpPr>
        <p:spPr>
          <a:xfrm>
            <a:off x="3314984" y="3053500"/>
            <a:ext cx="1666000" cy="711200"/>
          </a:xfrm>
          <a:prstGeom prst="rect">
            <a:avLst/>
          </a:prstGeom>
          <a:noFill/>
          <a:ln>
            <a:noFill/>
          </a:ln>
        </p:spPr>
        <p:txBody>
          <a:bodyPr spcFirstLastPara="1" wrap="square" lIns="0" tIns="0" rIns="0" bIns="0" anchor="b" anchorCtr="0">
            <a:noAutofit/>
          </a:bodyPr>
          <a:lstStyle/>
          <a:p>
            <a:r>
              <a:rPr lang="en" sz="1200" dirty="0">
                <a:solidFill>
                  <a:schemeClr val="dk2"/>
                </a:solidFill>
                <a:latin typeface="Roboto"/>
                <a:ea typeface="Roboto"/>
                <a:cs typeface="Roboto"/>
                <a:sym typeface="Roboto"/>
              </a:rPr>
              <a:t>-Sanción Ley 24.072: Aprobación Convención Viena</a:t>
            </a:r>
            <a:endParaRPr sz="1200" dirty="0">
              <a:solidFill>
                <a:schemeClr val="dk2"/>
              </a:solidFill>
              <a:latin typeface="Roboto"/>
              <a:ea typeface="Roboto"/>
              <a:cs typeface="Roboto"/>
              <a:sym typeface="Roboto"/>
            </a:endParaRPr>
          </a:p>
        </p:txBody>
      </p:sp>
      <p:cxnSp>
        <p:nvCxnSpPr>
          <p:cNvPr id="376" name="Google Shape;376;p41"/>
          <p:cNvCxnSpPr/>
          <p:nvPr/>
        </p:nvCxnSpPr>
        <p:spPr>
          <a:xfrm rot="10800000">
            <a:off x="6057887" y="3757684"/>
            <a:ext cx="0" cy="664800"/>
          </a:xfrm>
          <a:prstGeom prst="straightConnector1">
            <a:avLst/>
          </a:prstGeom>
          <a:noFill/>
          <a:ln w="9525" cap="flat" cmpd="sng">
            <a:solidFill>
              <a:srgbClr val="0070C0"/>
            </a:solidFill>
            <a:prstDash val="solid"/>
            <a:round/>
            <a:headEnd type="oval" w="med" len="med"/>
            <a:tailEnd type="oval" w="med" len="med"/>
          </a:ln>
        </p:spPr>
      </p:cxnSp>
      <p:sp>
        <p:nvSpPr>
          <p:cNvPr id="377" name="Google Shape;377;p41"/>
          <p:cNvSpPr txBox="1"/>
          <p:nvPr/>
        </p:nvSpPr>
        <p:spPr>
          <a:xfrm>
            <a:off x="5179013" y="3028213"/>
            <a:ext cx="1666000" cy="711200"/>
          </a:xfrm>
          <a:prstGeom prst="rect">
            <a:avLst/>
          </a:prstGeom>
          <a:noFill/>
          <a:ln>
            <a:noFill/>
          </a:ln>
        </p:spPr>
        <p:txBody>
          <a:bodyPr spcFirstLastPara="1" wrap="square" lIns="0" tIns="0" rIns="0" bIns="0" anchor="b" anchorCtr="0">
            <a:noAutofit/>
          </a:bodyPr>
          <a:lstStyle/>
          <a:p>
            <a:r>
              <a:rPr lang="en" sz="1200" dirty="0">
                <a:solidFill>
                  <a:schemeClr val="dk2"/>
                </a:solidFill>
                <a:latin typeface="Roboto"/>
                <a:ea typeface="Roboto"/>
                <a:cs typeface="Roboto"/>
                <a:sym typeface="Roboto"/>
              </a:rPr>
              <a:t>Sanción Ley 25.632: Aprobación Convención Palermo.</a:t>
            </a:r>
            <a:endParaRPr sz="1200" dirty="0">
              <a:solidFill>
                <a:schemeClr val="dk2"/>
              </a:solidFill>
              <a:latin typeface="Roboto"/>
              <a:ea typeface="Roboto"/>
              <a:cs typeface="Roboto"/>
              <a:sym typeface="Roboto"/>
            </a:endParaRPr>
          </a:p>
        </p:txBody>
      </p:sp>
      <p:cxnSp>
        <p:nvCxnSpPr>
          <p:cNvPr id="378" name="Google Shape;378;p41"/>
          <p:cNvCxnSpPr/>
          <p:nvPr/>
        </p:nvCxnSpPr>
        <p:spPr>
          <a:xfrm rot="10800000">
            <a:off x="7570647" y="4766985"/>
            <a:ext cx="0" cy="664800"/>
          </a:xfrm>
          <a:prstGeom prst="straightConnector1">
            <a:avLst/>
          </a:prstGeom>
          <a:noFill/>
          <a:ln w="9525" cap="flat" cmpd="sng">
            <a:solidFill>
              <a:srgbClr val="0070C0"/>
            </a:solidFill>
            <a:prstDash val="solid"/>
            <a:round/>
            <a:headEnd type="oval" w="med" len="med"/>
            <a:tailEnd type="oval" w="med" len="med"/>
          </a:ln>
        </p:spPr>
      </p:cxnSp>
      <p:cxnSp>
        <p:nvCxnSpPr>
          <p:cNvPr id="380" name="Google Shape;380;p41"/>
          <p:cNvCxnSpPr/>
          <p:nvPr/>
        </p:nvCxnSpPr>
        <p:spPr>
          <a:xfrm rot="10800000">
            <a:off x="8395801" y="3976056"/>
            <a:ext cx="0" cy="664800"/>
          </a:xfrm>
          <a:prstGeom prst="straightConnector1">
            <a:avLst/>
          </a:prstGeom>
          <a:noFill/>
          <a:ln w="9525" cap="flat" cmpd="sng">
            <a:solidFill>
              <a:srgbClr val="0070C0"/>
            </a:solidFill>
            <a:prstDash val="solid"/>
            <a:round/>
            <a:headEnd type="oval" w="med" len="med"/>
            <a:tailEnd type="oval" w="med" len="med"/>
          </a:ln>
        </p:spPr>
      </p:cxnSp>
      <p:sp>
        <p:nvSpPr>
          <p:cNvPr id="381" name="Google Shape;381;p41"/>
          <p:cNvSpPr txBox="1"/>
          <p:nvPr/>
        </p:nvSpPr>
        <p:spPr>
          <a:xfrm>
            <a:off x="7704059" y="3182078"/>
            <a:ext cx="1666000" cy="711200"/>
          </a:xfrm>
          <a:prstGeom prst="rect">
            <a:avLst/>
          </a:prstGeom>
          <a:noFill/>
          <a:ln>
            <a:noFill/>
          </a:ln>
        </p:spPr>
        <p:txBody>
          <a:bodyPr spcFirstLastPara="1" wrap="square" lIns="0" tIns="0" rIns="0" bIns="0" anchor="b" anchorCtr="0">
            <a:noAutofit/>
          </a:bodyPr>
          <a:lstStyle/>
          <a:p>
            <a:r>
              <a:rPr lang="en" sz="1200" dirty="0">
                <a:solidFill>
                  <a:schemeClr val="dk2"/>
                </a:solidFill>
                <a:latin typeface="Roboto"/>
                <a:ea typeface="Roboto"/>
                <a:cs typeface="Roboto"/>
                <a:sym typeface="Roboto"/>
              </a:rPr>
              <a:t>Las 40 Recomendaciones del GAFI – </a:t>
            </a:r>
            <a:r>
              <a:rPr lang="es-AR" sz="1200" dirty="0">
                <a:solidFill>
                  <a:schemeClr val="accent2"/>
                </a:solidFill>
                <a:latin typeface="Roboto"/>
                <a:ea typeface="Roboto"/>
                <a:cs typeface="Roboto"/>
                <a:sym typeface="Roboto"/>
              </a:rPr>
              <a:t>Modificadas (ver diapositiva nro. 24 GAFI y sus 40 recomendaciones que surgen en 1990)</a:t>
            </a:r>
            <a:endParaRPr sz="1200" dirty="0">
              <a:solidFill>
                <a:schemeClr val="accent2"/>
              </a:solidFill>
              <a:latin typeface="Roboto"/>
              <a:ea typeface="Roboto"/>
              <a:cs typeface="Roboto"/>
              <a:sym typeface="Roboto"/>
            </a:endParaRPr>
          </a:p>
        </p:txBody>
      </p:sp>
      <p:cxnSp>
        <p:nvCxnSpPr>
          <p:cNvPr id="384" name="Google Shape;384;p41"/>
          <p:cNvCxnSpPr/>
          <p:nvPr/>
        </p:nvCxnSpPr>
        <p:spPr>
          <a:xfrm rot="10800000">
            <a:off x="3486968" y="4890047"/>
            <a:ext cx="0" cy="664800"/>
          </a:xfrm>
          <a:prstGeom prst="straightConnector1">
            <a:avLst/>
          </a:prstGeom>
          <a:noFill/>
          <a:ln w="9525" cap="flat" cmpd="sng">
            <a:solidFill>
              <a:srgbClr val="0070C0"/>
            </a:solidFill>
            <a:prstDash val="solid"/>
            <a:round/>
            <a:headEnd type="oval" w="med" len="med"/>
            <a:tailEnd type="oval" w="med" len="med"/>
          </a:ln>
        </p:spPr>
      </p:cxnSp>
      <p:sp>
        <p:nvSpPr>
          <p:cNvPr id="385" name="Google Shape;385;p41"/>
          <p:cNvSpPr txBox="1"/>
          <p:nvPr/>
        </p:nvSpPr>
        <p:spPr>
          <a:xfrm>
            <a:off x="2555033" y="5586975"/>
            <a:ext cx="1666000" cy="711200"/>
          </a:xfrm>
          <a:prstGeom prst="rect">
            <a:avLst/>
          </a:prstGeom>
          <a:noFill/>
          <a:ln>
            <a:noFill/>
          </a:ln>
        </p:spPr>
        <p:txBody>
          <a:bodyPr spcFirstLastPara="1" wrap="square" lIns="0" tIns="0" rIns="0" bIns="0" anchor="t" anchorCtr="0">
            <a:noAutofit/>
          </a:bodyPr>
          <a:lstStyle/>
          <a:p>
            <a:r>
              <a:rPr lang="en" sz="1200" dirty="0">
                <a:solidFill>
                  <a:schemeClr val="dk2"/>
                </a:solidFill>
                <a:latin typeface="Roboto"/>
                <a:ea typeface="Roboto"/>
                <a:cs typeface="Roboto"/>
                <a:sym typeface="Roboto"/>
              </a:rPr>
              <a:t>-Creación GAFI</a:t>
            </a:r>
          </a:p>
          <a:p>
            <a:r>
              <a:rPr lang="en" sz="1200" dirty="0">
                <a:solidFill>
                  <a:schemeClr val="dk2"/>
                </a:solidFill>
                <a:latin typeface="Roboto"/>
                <a:ea typeface="Roboto"/>
                <a:cs typeface="Roboto"/>
                <a:sym typeface="Roboto"/>
              </a:rPr>
              <a:t>-Sanción Ley 23.737</a:t>
            </a:r>
            <a:endParaRPr sz="1200" dirty="0">
              <a:solidFill>
                <a:schemeClr val="dk2"/>
              </a:solidFill>
              <a:latin typeface="Roboto"/>
              <a:ea typeface="Roboto"/>
              <a:cs typeface="Roboto"/>
              <a:sym typeface="Roboto"/>
            </a:endParaRPr>
          </a:p>
        </p:txBody>
      </p:sp>
      <p:cxnSp>
        <p:nvCxnSpPr>
          <p:cNvPr id="386" name="Google Shape;386;p41"/>
          <p:cNvCxnSpPr/>
          <p:nvPr/>
        </p:nvCxnSpPr>
        <p:spPr>
          <a:xfrm rot="10800000">
            <a:off x="5171281" y="4877825"/>
            <a:ext cx="0" cy="664800"/>
          </a:xfrm>
          <a:prstGeom prst="straightConnector1">
            <a:avLst/>
          </a:prstGeom>
          <a:noFill/>
          <a:ln w="9525" cap="flat" cmpd="sng">
            <a:solidFill>
              <a:srgbClr val="0070C0"/>
            </a:solidFill>
            <a:prstDash val="solid"/>
            <a:round/>
            <a:headEnd type="oval" w="med" len="med"/>
            <a:tailEnd type="oval" w="med" len="med"/>
          </a:ln>
        </p:spPr>
      </p:cxnSp>
      <p:sp>
        <p:nvSpPr>
          <p:cNvPr id="387" name="Google Shape;387;p41"/>
          <p:cNvSpPr txBox="1"/>
          <p:nvPr/>
        </p:nvSpPr>
        <p:spPr>
          <a:xfrm>
            <a:off x="4357655" y="5575400"/>
            <a:ext cx="1666000" cy="711200"/>
          </a:xfrm>
          <a:prstGeom prst="rect">
            <a:avLst/>
          </a:prstGeom>
          <a:noFill/>
          <a:ln>
            <a:noFill/>
          </a:ln>
        </p:spPr>
        <p:txBody>
          <a:bodyPr spcFirstLastPara="1" wrap="square" lIns="0" tIns="0" rIns="0" bIns="0" anchor="t" anchorCtr="0">
            <a:noAutofit/>
          </a:bodyPr>
          <a:lstStyle/>
          <a:p>
            <a:r>
              <a:rPr lang="en" sz="1200" dirty="0">
                <a:solidFill>
                  <a:schemeClr val="dk2"/>
                </a:solidFill>
                <a:latin typeface="Roboto"/>
                <a:ea typeface="Roboto"/>
                <a:cs typeface="Roboto"/>
                <a:sym typeface="Roboto"/>
              </a:rPr>
              <a:t>-Convención de Palermo</a:t>
            </a:r>
          </a:p>
          <a:p>
            <a:r>
              <a:rPr lang="en" sz="1200" dirty="0">
                <a:solidFill>
                  <a:schemeClr val="dk2"/>
                </a:solidFill>
                <a:latin typeface="Roboto"/>
                <a:ea typeface="Roboto"/>
                <a:cs typeface="Roboto"/>
                <a:sym typeface="Roboto"/>
              </a:rPr>
              <a:t>-Sanción Ley 25.246</a:t>
            </a:r>
            <a:endParaRPr sz="1200" dirty="0">
              <a:solidFill>
                <a:schemeClr val="dk2"/>
              </a:solidFill>
              <a:latin typeface="Roboto"/>
              <a:ea typeface="Roboto"/>
              <a:cs typeface="Roboto"/>
              <a:sym typeface="Roboto"/>
            </a:endParaRPr>
          </a:p>
        </p:txBody>
      </p:sp>
      <p:pic>
        <p:nvPicPr>
          <p:cNvPr id="5" name="Imagen 4">
            <a:extLst>
              <a:ext uri="{FF2B5EF4-FFF2-40B4-BE49-F238E27FC236}">
                <a16:creationId xmlns:a16="http://schemas.microsoft.com/office/drawing/2014/main" id="{6B55BE0F-2160-4A1C-B5A5-5EDBC3BD45E7}"/>
              </a:ext>
            </a:extLst>
          </p:cNvPr>
          <p:cNvPicPr>
            <a:picLocks noChangeAspect="1"/>
          </p:cNvPicPr>
          <p:nvPr/>
        </p:nvPicPr>
        <p:blipFill>
          <a:blip r:embed="rId3"/>
          <a:stretch>
            <a:fillRect/>
          </a:stretch>
        </p:blipFill>
        <p:spPr>
          <a:xfrm>
            <a:off x="1" y="0"/>
            <a:ext cx="5822364" cy="1043713"/>
          </a:xfrm>
          <a:prstGeom prst="rect">
            <a:avLst/>
          </a:prstGeom>
        </p:spPr>
      </p:pic>
      <p:pic>
        <p:nvPicPr>
          <p:cNvPr id="7" name="Imagen 6">
            <a:extLst>
              <a:ext uri="{FF2B5EF4-FFF2-40B4-BE49-F238E27FC236}">
                <a16:creationId xmlns:a16="http://schemas.microsoft.com/office/drawing/2014/main" id="{0FDA70C5-D1FA-4CE7-9320-CA2830702BA3}"/>
              </a:ext>
            </a:extLst>
          </p:cNvPr>
          <p:cNvPicPr>
            <a:picLocks noChangeAspect="1"/>
          </p:cNvPicPr>
          <p:nvPr/>
        </p:nvPicPr>
        <p:blipFill>
          <a:blip r:embed="rId4"/>
          <a:stretch>
            <a:fillRect/>
          </a:stretch>
        </p:blipFill>
        <p:spPr>
          <a:xfrm>
            <a:off x="5822363" y="52287"/>
            <a:ext cx="6260947" cy="1030881"/>
          </a:xfrm>
          <a:prstGeom prst="rect">
            <a:avLst/>
          </a:prstGeom>
        </p:spPr>
      </p:pic>
      <p:sp>
        <p:nvSpPr>
          <p:cNvPr id="32" name="Google Shape;391;p41">
            <a:extLst>
              <a:ext uri="{FF2B5EF4-FFF2-40B4-BE49-F238E27FC236}">
                <a16:creationId xmlns:a16="http://schemas.microsoft.com/office/drawing/2014/main" id="{AE80EA12-9753-4F63-A4F9-7CBE90CB36DB}"/>
              </a:ext>
            </a:extLst>
          </p:cNvPr>
          <p:cNvSpPr txBox="1"/>
          <p:nvPr/>
        </p:nvSpPr>
        <p:spPr>
          <a:xfrm>
            <a:off x="6729801" y="5692100"/>
            <a:ext cx="1666000" cy="281488"/>
          </a:xfrm>
          <a:prstGeom prst="rect">
            <a:avLst/>
          </a:prstGeom>
          <a:noFill/>
          <a:ln>
            <a:noFill/>
          </a:ln>
        </p:spPr>
        <p:txBody>
          <a:bodyPr spcFirstLastPara="1" wrap="square" lIns="0" tIns="0" rIns="0" bIns="0" anchor="t" anchorCtr="0">
            <a:noAutofit/>
          </a:bodyPr>
          <a:lstStyle/>
          <a:p>
            <a:r>
              <a:rPr lang="en" sz="1200" dirty="0">
                <a:solidFill>
                  <a:schemeClr val="dk2"/>
                </a:solidFill>
                <a:latin typeface="Roboto"/>
                <a:ea typeface="Roboto"/>
                <a:cs typeface="Roboto"/>
                <a:sym typeface="Roboto"/>
              </a:rPr>
              <a:t>Sanción Ley 26.683</a:t>
            </a:r>
            <a:endParaRPr sz="1200" dirty="0">
              <a:solidFill>
                <a:schemeClr val="dk2"/>
              </a:solidFill>
              <a:latin typeface="Roboto"/>
              <a:ea typeface="Roboto"/>
              <a:cs typeface="Roboto"/>
              <a:sym typeface="Roboto"/>
            </a:endParaRPr>
          </a:p>
        </p:txBody>
      </p:sp>
    </p:spTree>
    <p:extLst>
      <p:ext uri="{BB962C8B-B14F-4D97-AF65-F5344CB8AC3E}">
        <p14:creationId xmlns:p14="http://schemas.microsoft.com/office/powerpoint/2010/main" val="332140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p15">
            <a:extLst>
              <a:ext uri="{FF2B5EF4-FFF2-40B4-BE49-F238E27FC236}">
                <a16:creationId xmlns:a16="http://schemas.microsoft.com/office/drawing/2014/main" id="{23915F1A-8A06-44EC-AACE-966C301D7BB6}"/>
              </a:ext>
            </a:extLst>
          </p:cNvPr>
          <p:cNvSpPr txBox="1">
            <a:spLocks/>
          </p:cNvSpPr>
          <p:nvPr/>
        </p:nvSpPr>
        <p:spPr>
          <a:xfrm>
            <a:off x="2030244" y="414055"/>
            <a:ext cx="7426108" cy="711424"/>
          </a:xfrm>
          <a:prstGeom prst="rect">
            <a:avLst/>
          </a:prstGeom>
          <a:noFill/>
          <a:ln>
            <a:noFill/>
          </a:ln>
        </p:spPr>
        <p:txBody>
          <a:bodyPr spcFirstLastPara="1" wrap="square" lIns="121862" tIns="121862" rIns="121862" bIns="12186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9pPr>
          </a:lstStyle>
          <a:p>
            <a:pPr algn="ctr">
              <a:buClr>
                <a:srgbClr val="FFFFFF"/>
              </a:buClr>
            </a:pPr>
            <a:r>
              <a:rPr lang="es-AR" sz="2399" dirty="0">
                <a:solidFill>
                  <a:srgbClr val="0070C0"/>
                </a:solidFill>
                <a:latin typeface="+mn-lt"/>
                <a:ea typeface="+mn-ea"/>
                <a:cs typeface="+mn-cs"/>
              </a:rPr>
              <a:t>EVOLUCIÓN NORMATIVA DEL LAVADO DE ACTIVOS</a:t>
            </a:r>
          </a:p>
        </p:txBody>
      </p:sp>
      <p:graphicFrame>
        <p:nvGraphicFramePr>
          <p:cNvPr id="5" name="Diagrama 4">
            <a:extLst>
              <a:ext uri="{FF2B5EF4-FFF2-40B4-BE49-F238E27FC236}">
                <a16:creationId xmlns:a16="http://schemas.microsoft.com/office/drawing/2014/main" id="{1D120DE9-16C6-4504-94C7-5D392B329D78}"/>
              </a:ext>
            </a:extLst>
          </p:cNvPr>
          <p:cNvGraphicFramePr/>
          <p:nvPr>
            <p:extLst>
              <p:ext uri="{D42A27DB-BD31-4B8C-83A1-F6EECF244321}">
                <p14:modId xmlns:p14="http://schemas.microsoft.com/office/powerpoint/2010/main" val="2744552283"/>
              </p:ext>
            </p:extLst>
          </p:nvPr>
        </p:nvGraphicFramePr>
        <p:xfrm>
          <a:off x="1511732" y="227694"/>
          <a:ext cx="9141177" cy="57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C9A2E52C-D53E-4E30-BD40-E41797FEE4C5}"/>
              </a:ext>
            </a:extLst>
          </p:cNvPr>
          <p:cNvSpPr txBox="1"/>
          <p:nvPr/>
        </p:nvSpPr>
        <p:spPr>
          <a:xfrm>
            <a:off x="5235680" y="1532316"/>
            <a:ext cx="5869641" cy="1343509"/>
          </a:xfrm>
          <a:prstGeom prst="rect">
            <a:avLst/>
          </a:prstGeom>
          <a:noFill/>
        </p:spPr>
        <p:txBody>
          <a:bodyPr wrap="square" rtlCol="0">
            <a:spAutoFit/>
          </a:bodyPr>
          <a:lstStyle/>
          <a:p>
            <a:pPr algn="just"/>
            <a:r>
              <a:rPr lang="es-AR" sz="1333" dirty="0">
                <a:solidFill>
                  <a:schemeClr val="tx1">
                    <a:lumMod val="50000"/>
                    <a:lumOff val="50000"/>
                  </a:schemeClr>
                </a:solidFill>
              </a:rPr>
              <a:t>El Art. 25 establecía la pena de prisión de 2 a 10 años y multa al que “… </a:t>
            </a:r>
            <a:r>
              <a:rPr lang="es-AR" sz="1333" i="1" dirty="0">
                <a:solidFill>
                  <a:schemeClr val="tx1">
                    <a:lumMod val="50000"/>
                    <a:lumOff val="50000"/>
                  </a:schemeClr>
                </a:solidFill>
              </a:rPr>
              <a:t>sin haber tomado parte ni cooperado en la ejecución de los hechos previstos en esta ley interviniere en la inversión, venta, pignoración, transferencia o cesión de las ganancias, cosas o bienes provenientes de aquéllos, o del beneficio económico obtenido del delito siempre que </a:t>
            </a:r>
            <a:r>
              <a:rPr lang="es-AR" sz="1466" b="1" i="1" dirty="0">
                <a:solidFill>
                  <a:schemeClr val="tx1">
                    <a:lumMod val="50000"/>
                    <a:lumOff val="50000"/>
                  </a:schemeClr>
                </a:solidFill>
              </a:rPr>
              <a:t>hubiese conocido ese origen o lo hubiera sospechado...”. </a:t>
            </a:r>
            <a:endParaRPr lang="es-AR" sz="1333" b="1" i="1" dirty="0">
              <a:solidFill>
                <a:schemeClr val="tx1">
                  <a:lumMod val="50000"/>
                  <a:lumOff val="50000"/>
                </a:schemeClr>
              </a:solidFill>
            </a:endParaRPr>
          </a:p>
        </p:txBody>
      </p:sp>
      <p:sp>
        <p:nvSpPr>
          <p:cNvPr id="12" name="CuadroTexto 11">
            <a:extLst>
              <a:ext uri="{FF2B5EF4-FFF2-40B4-BE49-F238E27FC236}">
                <a16:creationId xmlns:a16="http://schemas.microsoft.com/office/drawing/2014/main" id="{106C3343-5BD9-4C4C-B6F7-B6CD2E512D16}"/>
              </a:ext>
            </a:extLst>
          </p:cNvPr>
          <p:cNvSpPr txBox="1"/>
          <p:nvPr/>
        </p:nvSpPr>
        <p:spPr>
          <a:xfrm>
            <a:off x="5235680" y="4870738"/>
            <a:ext cx="6052955" cy="954107"/>
          </a:xfrm>
          <a:prstGeom prst="rect">
            <a:avLst/>
          </a:prstGeom>
          <a:noFill/>
        </p:spPr>
        <p:txBody>
          <a:bodyPr wrap="square" rtlCol="0">
            <a:spAutoFit/>
          </a:bodyPr>
          <a:lstStyle/>
          <a:p>
            <a:pPr algn="just"/>
            <a:r>
              <a:rPr lang="es-AR" sz="1400" dirty="0">
                <a:solidFill>
                  <a:schemeClr val="tx1">
                    <a:lumMod val="50000"/>
                    <a:lumOff val="50000"/>
                  </a:schemeClr>
                </a:solidFill>
              </a:rPr>
              <a:t>La ley 26. 683  produjo una reestructuración integral del delito de lavado de activos de origen ilícito en el ordenamiento jurídico argentino.</a:t>
            </a:r>
          </a:p>
          <a:p>
            <a:pPr algn="just"/>
            <a:r>
              <a:rPr lang="es-AR" sz="1400" dirty="0">
                <a:solidFill>
                  <a:schemeClr val="tx1">
                    <a:lumMod val="50000"/>
                    <a:lumOff val="50000"/>
                  </a:schemeClr>
                </a:solidFill>
              </a:rPr>
              <a:t>Principalmente, el </a:t>
            </a:r>
            <a:r>
              <a:rPr lang="es-AR" sz="1400" b="1" dirty="0">
                <a:solidFill>
                  <a:schemeClr val="tx1">
                    <a:lumMod val="50000"/>
                    <a:lumOff val="50000"/>
                  </a:schemeClr>
                </a:solidFill>
              </a:rPr>
              <a:t>delito de LA comenzó a ser considerado un delito autónomo</a:t>
            </a:r>
            <a:r>
              <a:rPr lang="es-AR" sz="1400" dirty="0">
                <a:solidFill>
                  <a:schemeClr val="tx1">
                    <a:lumMod val="50000"/>
                    <a:lumOff val="50000"/>
                  </a:schemeClr>
                </a:solidFill>
              </a:rPr>
              <a:t>, abandonando el precepto de acción de mero encubrimiento. </a:t>
            </a:r>
          </a:p>
        </p:txBody>
      </p:sp>
      <p:sp>
        <p:nvSpPr>
          <p:cNvPr id="13" name="CuadroTexto 12">
            <a:extLst>
              <a:ext uri="{FF2B5EF4-FFF2-40B4-BE49-F238E27FC236}">
                <a16:creationId xmlns:a16="http://schemas.microsoft.com/office/drawing/2014/main" id="{702826AC-566A-4ED4-B523-A131F44C8FDD}"/>
              </a:ext>
            </a:extLst>
          </p:cNvPr>
          <p:cNvSpPr txBox="1"/>
          <p:nvPr/>
        </p:nvSpPr>
        <p:spPr>
          <a:xfrm>
            <a:off x="5377922" y="3429000"/>
            <a:ext cx="5768470" cy="748603"/>
          </a:xfrm>
          <a:prstGeom prst="rect">
            <a:avLst/>
          </a:prstGeom>
          <a:noFill/>
        </p:spPr>
        <p:txBody>
          <a:bodyPr wrap="square" rtlCol="0">
            <a:spAutoFit/>
          </a:bodyPr>
          <a:lstStyle/>
          <a:p>
            <a:pPr algn="just"/>
            <a:r>
              <a:rPr lang="es-ES" sz="1333" dirty="0">
                <a:solidFill>
                  <a:schemeClr val="tx1">
                    <a:lumMod val="50000"/>
                    <a:lumOff val="50000"/>
                  </a:schemeClr>
                </a:solidFill>
              </a:rPr>
              <a:t>Ley Nacional anti lavado de activos. El delito de LA estaba planteado como un mero </a:t>
            </a:r>
            <a:r>
              <a:rPr lang="es-ES" sz="1466" b="1" dirty="0">
                <a:solidFill>
                  <a:schemeClr val="tx1">
                    <a:lumMod val="50000"/>
                    <a:lumOff val="50000"/>
                  </a:schemeClr>
                </a:solidFill>
              </a:rPr>
              <a:t>encubrimiento</a:t>
            </a:r>
            <a:r>
              <a:rPr lang="es-ES" sz="1333" dirty="0">
                <a:solidFill>
                  <a:schemeClr val="tx1">
                    <a:lumMod val="50000"/>
                    <a:lumOff val="50000"/>
                  </a:schemeClr>
                </a:solidFill>
              </a:rPr>
              <a:t>, es decir, </a:t>
            </a:r>
            <a:r>
              <a:rPr lang="es-ES" sz="1466" b="1" dirty="0">
                <a:solidFill>
                  <a:schemeClr val="tx1">
                    <a:lumMod val="50000"/>
                    <a:lumOff val="50000"/>
                  </a:schemeClr>
                </a:solidFill>
              </a:rPr>
              <a:t>no se consideraba delito autónomo</a:t>
            </a:r>
            <a:r>
              <a:rPr lang="es-ES" sz="1333" dirty="0">
                <a:solidFill>
                  <a:schemeClr val="tx1">
                    <a:lumMod val="50000"/>
                    <a:lumOff val="50000"/>
                  </a:schemeClr>
                </a:solidFill>
              </a:rPr>
              <a:t>.</a:t>
            </a:r>
            <a:endParaRPr lang="es-AR" sz="1333" dirty="0">
              <a:solidFill>
                <a:schemeClr val="tx1">
                  <a:lumMod val="50000"/>
                  <a:lumOff val="50000"/>
                </a:schemeClr>
              </a:solidFill>
            </a:endParaRPr>
          </a:p>
        </p:txBody>
      </p:sp>
    </p:spTree>
    <p:extLst>
      <p:ext uri="{BB962C8B-B14F-4D97-AF65-F5344CB8AC3E}">
        <p14:creationId xmlns:p14="http://schemas.microsoft.com/office/powerpoint/2010/main" val="120078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7ACED-A923-4283-A778-34A793633BAA}"/>
              </a:ext>
            </a:extLst>
          </p:cNvPr>
          <p:cNvSpPr txBox="1"/>
          <p:nvPr/>
        </p:nvSpPr>
        <p:spPr>
          <a:xfrm>
            <a:off x="1775791" y="1868557"/>
            <a:ext cx="8375374" cy="1015663"/>
          </a:xfrm>
          <a:prstGeom prst="rect">
            <a:avLst/>
          </a:prstGeom>
          <a:noFill/>
        </p:spPr>
        <p:txBody>
          <a:bodyPr wrap="square" rtlCol="0">
            <a:spAutoFit/>
          </a:bodyPr>
          <a:lstStyle/>
          <a:p>
            <a:pPr algn="ctr"/>
            <a:r>
              <a:rPr lang="es-AR" sz="6000" dirty="0">
                <a:solidFill>
                  <a:schemeClr val="tx1">
                    <a:lumMod val="65000"/>
                    <a:lumOff val="35000"/>
                  </a:schemeClr>
                </a:solidFill>
                <a:ea typeface="Adobe Gothic Std B" panose="020B0800000000000000" pitchFamily="34" charset="-128"/>
              </a:rPr>
              <a:t>GAFI</a:t>
            </a:r>
          </a:p>
        </p:txBody>
      </p:sp>
      <p:cxnSp>
        <p:nvCxnSpPr>
          <p:cNvPr id="5" name="Conector recto 4">
            <a:extLst>
              <a:ext uri="{FF2B5EF4-FFF2-40B4-BE49-F238E27FC236}">
                <a16:creationId xmlns:a16="http://schemas.microsoft.com/office/drawing/2014/main" id="{2E3176A3-691B-437B-A07E-AD345EDBC87E}"/>
              </a:ext>
            </a:extLst>
          </p:cNvPr>
          <p:cNvCxnSpPr/>
          <p:nvPr/>
        </p:nvCxnSpPr>
        <p:spPr>
          <a:xfrm>
            <a:off x="987287" y="5565913"/>
            <a:ext cx="102174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405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FCDD98D-CCCF-4C45-86CA-71FEE145BBC5}"/>
              </a:ext>
            </a:extLst>
          </p:cNvPr>
          <p:cNvSpPr txBox="1"/>
          <p:nvPr/>
        </p:nvSpPr>
        <p:spPr>
          <a:xfrm>
            <a:off x="2186609" y="742122"/>
            <a:ext cx="7288695" cy="523220"/>
          </a:xfrm>
          <a:prstGeom prst="rect">
            <a:avLst/>
          </a:prstGeom>
          <a:noFill/>
        </p:spPr>
        <p:txBody>
          <a:bodyPr wrap="square" rtlCol="0">
            <a:spAutoFit/>
          </a:bodyPr>
          <a:lstStyle/>
          <a:p>
            <a:r>
              <a:rPr lang="es-AR" sz="2800" b="1" dirty="0">
                <a:solidFill>
                  <a:srgbClr val="0070C0"/>
                </a:solidFill>
              </a:rPr>
              <a:t>Grupo de Acción Financiera Internacional (GAFI)</a:t>
            </a:r>
          </a:p>
        </p:txBody>
      </p:sp>
      <p:graphicFrame>
        <p:nvGraphicFramePr>
          <p:cNvPr id="5" name="Diagrama 4">
            <a:extLst>
              <a:ext uri="{FF2B5EF4-FFF2-40B4-BE49-F238E27FC236}">
                <a16:creationId xmlns:a16="http://schemas.microsoft.com/office/drawing/2014/main" id="{DB28EE58-47AE-4B75-820B-8A7AC754D430}"/>
              </a:ext>
            </a:extLst>
          </p:cNvPr>
          <p:cNvGraphicFramePr/>
          <p:nvPr/>
        </p:nvGraphicFramePr>
        <p:xfrm>
          <a:off x="2796208" y="1762540"/>
          <a:ext cx="5747026" cy="373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1BAC9079-B655-41F7-8F10-C5F87C99B533}"/>
              </a:ext>
            </a:extLst>
          </p:cNvPr>
          <p:cNvSpPr txBox="1"/>
          <p:nvPr/>
        </p:nvSpPr>
        <p:spPr>
          <a:xfrm>
            <a:off x="1842052" y="5799555"/>
            <a:ext cx="8507896" cy="815608"/>
          </a:xfrm>
          <a:prstGeom prst="rect">
            <a:avLst/>
          </a:prstGeom>
          <a:noFill/>
        </p:spPr>
        <p:txBody>
          <a:bodyPr wrap="square" rtlCol="0">
            <a:spAutoFit/>
          </a:bodyPr>
          <a:lstStyle/>
          <a:p>
            <a:r>
              <a:rPr lang="es-AR" b="1" i="1" dirty="0">
                <a:solidFill>
                  <a:schemeClr val="tx1">
                    <a:lumMod val="65000"/>
                    <a:lumOff val="35000"/>
                  </a:schemeClr>
                </a:solidFill>
              </a:rPr>
              <a:t>TRES TIPOS DE RIESGOS CADA UNO CON SUS PARTICULARIDADES, PERO VINCULADOS</a:t>
            </a:r>
          </a:p>
          <a:p>
            <a:r>
              <a:rPr lang="es-AR" sz="1100" b="1" i="1" dirty="0">
                <a:solidFill>
                  <a:schemeClr val="tx1">
                    <a:lumMod val="65000"/>
                    <a:lumOff val="35000"/>
                  </a:schemeClr>
                </a:solidFill>
                <a:hlinkClick r:id="rId7"/>
              </a:rPr>
              <a:t>https://www.fatf-gafi.org/en/publications/Fatfrecommendations/Fatf-recommendations.html</a:t>
            </a:r>
            <a:r>
              <a:rPr lang="es-AR" sz="1100" b="1" i="1" dirty="0">
                <a:solidFill>
                  <a:schemeClr val="tx1">
                    <a:lumMod val="65000"/>
                    <a:lumOff val="35000"/>
                  </a:schemeClr>
                </a:solidFill>
              </a:rPr>
              <a:t> </a:t>
            </a:r>
          </a:p>
        </p:txBody>
      </p:sp>
    </p:spTree>
    <p:extLst>
      <p:ext uri="{BB962C8B-B14F-4D97-AF65-F5344CB8AC3E}">
        <p14:creationId xmlns:p14="http://schemas.microsoft.com/office/powerpoint/2010/main" val="222930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D07BB-001C-4EDA-BDD2-3AC383330CC4}"/>
              </a:ext>
            </a:extLst>
          </p:cNvPr>
          <p:cNvSpPr>
            <a:spLocks noGrp="1"/>
          </p:cNvSpPr>
          <p:nvPr>
            <p:ph type="title"/>
          </p:nvPr>
        </p:nvSpPr>
        <p:spPr>
          <a:xfrm>
            <a:off x="424070" y="0"/>
            <a:ext cx="9238434" cy="857559"/>
          </a:xfrm>
        </p:spPr>
        <p:txBody>
          <a:bodyPr/>
          <a:lstStyle/>
          <a:p>
            <a:r>
              <a:rPr lang="es-AR" dirty="0">
                <a:solidFill>
                  <a:srgbClr val="0070C0"/>
                </a:solidFill>
              </a:rPr>
              <a:t>GAFI y sus 40 recomendaciones</a:t>
            </a:r>
          </a:p>
        </p:txBody>
      </p:sp>
      <p:sp>
        <p:nvSpPr>
          <p:cNvPr id="3" name="Marcador de contenido 2">
            <a:extLst>
              <a:ext uri="{FF2B5EF4-FFF2-40B4-BE49-F238E27FC236}">
                <a16:creationId xmlns:a16="http://schemas.microsoft.com/office/drawing/2014/main" id="{5DAA971B-8132-4451-B0C4-6BEC61CE6941}"/>
              </a:ext>
            </a:extLst>
          </p:cNvPr>
          <p:cNvSpPr>
            <a:spLocks noGrp="1"/>
          </p:cNvSpPr>
          <p:nvPr>
            <p:ph idx="1"/>
          </p:nvPr>
        </p:nvSpPr>
        <p:spPr>
          <a:xfrm>
            <a:off x="892810" y="6517856"/>
            <a:ext cx="10774017" cy="5499653"/>
          </a:xfrm>
        </p:spPr>
        <p:txBody>
          <a:bodyPr>
            <a:normAutofit/>
          </a:bodyPr>
          <a:lstStyle/>
          <a:p>
            <a:pPr marL="0" indent="0" algn="just">
              <a:buNone/>
            </a:pPr>
            <a:endParaRPr lang="es-AR" sz="1500" dirty="0">
              <a:solidFill>
                <a:schemeClr val="tx1">
                  <a:lumMod val="65000"/>
                  <a:lumOff val="35000"/>
                </a:schemeClr>
              </a:solidFill>
            </a:endParaRPr>
          </a:p>
          <a:p>
            <a:pPr marL="0" indent="0" algn="just">
              <a:buNone/>
            </a:pPr>
            <a:endParaRPr lang="es-AR" sz="1500" dirty="0">
              <a:solidFill>
                <a:schemeClr val="tx1">
                  <a:lumMod val="65000"/>
                  <a:lumOff val="35000"/>
                </a:schemeClr>
              </a:solidFill>
            </a:endParaRPr>
          </a:p>
          <a:p>
            <a:pPr marL="0" indent="0" algn="just">
              <a:buNone/>
            </a:pPr>
            <a:endParaRPr lang="es-AR" sz="1500" dirty="0">
              <a:solidFill>
                <a:schemeClr val="tx1">
                  <a:lumMod val="65000"/>
                  <a:lumOff val="35000"/>
                </a:schemeClr>
              </a:solidFill>
            </a:endParaRPr>
          </a:p>
        </p:txBody>
      </p:sp>
      <p:grpSp>
        <p:nvGrpSpPr>
          <p:cNvPr id="6" name="Grupo 5">
            <a:extLst>
              <a:ext uri="{FF2B5EF4-FFF2-40B4-BE49-F238E27FC236}">
                <a16:creationId xmlns:a16="http://schemas.microsoft.com/office/drawing/2014/main" id="{872F80A8-FE34-4194-9E66-779BEE17DB8B}"/>
              </a:ext>
            </a:extLst>
          </p:cNvPr>
          <p:cNvGrpSpPr/>
          <p:nvPr/>
        </p:nvGrpSpPr>
        <p:grpSpPr>
          <a:xfrm>
            <a:off x="576470" y="2142027"/>
            <a:ext cx="1227749" cy="857559"/>
            <a:chOff x="424070" y="1253613"/>
            <a:chExt cx="1227749" cy="857559"/>
          </a:xfrm>
        </p:grpSpPr>
        <p:sp>
          <p:nvSpPr>
            <p:cNvPr id="4" name="Rectángulo: esquina doblada 3">
              <a:extLst>
                <a:ext uri="{FF2B5EF4-FFF2-40B4-BE49-F238E27FC236}">
                  <a16:creationId xmlns:a16="http://schemas.microsoft.com/office/drawing/2014/main" id="{0DE84766-4755-440D-8C61-BCBE7CD88233}"/>
                </a:ext>
              </a:extLst>
            </p:cNvPr>
            <p:cNvSpPr/>
            <p:nvPr/>
          </p:nvSpPr>
          <p:spPr>
            <a:xfrm>
              <a:off x="424070" y="1253613"/>
              <a:ext cx="1227749" cy="857559"/>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FE2D699F-FFE9-413F-9F21-F43B5E9A69E3}"/>
                </a:ext>
              </a:extLst>
            </p:cNvPr>
            <p:cNvSpPr txBox="1"/>
            <p:nvPr/>
          </p:nvSpPr>
          <p:spPr>
            <a:xfrm>
              <a:off x="663677" y="1519084"/>
              <a:ext cx="737420" cy="369332"/>
            </a:xfrm>
            <a:prstGeom prst="rect">
              <a:avLst/>
            </a:prstGeom>
            <a:noFill/>
          </p:spPr>
          <p:txBody>
            <a:bodyPr wrap="square" rtlCol="0">
              <a:spAutoFit/>
            </a:bodyPr>
            <a:lstStyle/>
            <a:p>
              <a:r>
                <a:rPr lang="es-AR" b="1" dirty="0">
                  <a:solidFill>
                    <a:schemeClr val="accent2"/>
                  </a:solidFill>
                </a:rPr>
                <a:t>1996</a:t>
              </a:r>
            </a:p>
          </p:txBody>
        </p:sp>
      </p:grpSp>
      <p:grpSp>
        <p:nvGrpSpPr>
          <p:cNvPr id="7" name="Grupo 6">
            <a:extLst>
              <a:ext uri="{FF2B5EF4-FFF2-40B4-BE49-F238E27FC236}">
                <a16:creationId xmlns:a16="http://schemas.microsoft.com/office/drawing/2014/main" id="{969A9580-6391-4D0C-9B1A-7B3B5BC783ED}"/>
              </a:ext>
            </a:extLst>
          </p:cNvPr>
          <p:cNvGrpSpPr/>
          <p:nvPr/>
        </p:nvGrpSpPr>
        <p:grpSpPr>
          <a:xfrm>
            <a:off x="576470" y="1052234"/>
            <a:ext cx="1227749" cy="857559"/>
            <a:chOff x="424070" y="1253613"/>
            <a:chExt cx="1227749" cy="857559"/>
          </a:xfrm>
        </p:grpSpPr>
        <p:sp>
          <p:nvSpPr>
            <p:cNvPr id="8" name="Rectángulo: esquina doblada 7">
              <a:extLst>
                <a:ext uri="{FF2B5EF4-FFF2-40B4-BE49-F238E27FC236}">
                  <a16:creationId xmlns:a16="http://schemas.microsoft.com/office/drawing/2014/main" id="{CFF82FE6-CEAB-40FF-99FF-7584168322A0}"/>
                </a:ext>
              </a:extLst>
            </p:cNvPr>
            <p:cNvSpPr/>
            <p:nvPr/>
          </p:nvSpPr>
          <p:spPr>
            <a:xfrm>
              <a:off x="424070" y="1253613"/>
              <a:ext cx="1227749" cy="857559"/>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CuadroTexto 8">
              <a:extLst>
                <a:ext uri="{FF2B5EF4-FFF2-40B4-BE49-F238E27FC236}">
                  <a16:creationId xmlns:a16="http://schemas.microsoft.com/office/drawing/2014/main" id="{5962307A-1646-4B7B-9729-1EDD51F47C56}"/>
                </a:ext>
              </a:extLst>
            </p:cNvPr>
            <p:cNvSpPr txBox="1"/>
            <p:nvPr/>
          </p:nvSpPr>
          <p:spPr>
            <a:xfrm>
              <a:off x="663677" y="1519084"/>
              <a:ext cx="737420" cy="369332"/>
            </a:xfrm>
            <a:prstGeom prst="rect">
              <a:avLst/>
            </a:prstGeom>
            <a:noFill/>
          </p:spPr>
          <p:txBody>
            <a:bodyPr wrap="square" rtlCol="0">
              <a:spAutoFit/>
            </a:bodyPr>
            <a:lstStyle/>
            <a:p>
              <a:r>
                <a:rPr lang="es-AR" b="1" dirty="0">
                  <a:solidFill>
                    <a:schemeClr val="accent2"/>
                  </a:solidFill>
                </a:rPr>
                <a:t>1990</a:t>
              </a:r>
            </a:p>
          </p:txBody>
        </p:sp>
      </p:grpSp>
      <p:sp>
        <p:nvSpPr>
          <p:cNvPr id="10" name="CuadroTexto 9">
            <a:extLst>
              <a:ext uri="{FF2B5EF4-FFF2-40B4-BE49-F238E27FC236}">
                <a16:creationId xmlns:a16="http://schemas.microsoft.com/office/drawing/2014/main" id="{80120BD3-95FD-4EEE-B24D-2734165B3E1F}"/>
              </a:ext>
            </a:extLst>
          </p:cNvPr>
          <p:cNvSpPr txBox="1"/>
          <p:nvPr/>
        </p:nvSpPr>
        <p:spPr>
          <a:xfrm>
            <a:off x="2032709" y="1190104"/>
            <a:ext cx="8883446" cy="523220"/>
          </a:xfrm>
          <a:prstGeom prst="rect">
            <a:avLst/>
          </a:prstGeom>
          <a:noFill/>
        </p:spPr>
        <p:txBody>
          <a:bodyPr wrap="square" rtlCol="0">
            <a:spAutoFit/>
          </a:bodyPr>
          <a:lstStyle/>
          <a:p>
            <a:r>
              <a:rPr lang="es-AR" sz="1400" dirty="0">
                <a:solidFill>
                  <a:schemeClr val="tx1">
                    <a:lumMod val="65000"/>
                    <a:lumOff val="35000"/>
                  </a:schemeClr>
                </a:solidFill>
              </a:rPr>
              <a:t>iniciativa para combatir el uso indebido de los sistemas financieros por parte de personas que lavaban el dinero del tráfico ilícito de drogas.</a:t>
            </a:r>
          </a:p>
        </p:txBody>
      </p:sp>
      <p:sp>
        <p:nvSpPr>
          <p:cNvPr id="11" name="CuadroTexto 10">
            <a:extLst>
              <a:ext uri="{FF2B5EF4-FFF2-40B4-BE49-F238E27FC236}">
                <a16:creationId xmlns:a16="http://schemas.microsoft.com/office/drawing/2014/main" id="{2E3DA803-C6A6-45C7-92C9-26E8CFCBA82D}"/>
              </a:ext>
            </a:extLst>
          </p:cNvPr>
          <p:cNvSpPr txBox="1"/>
          <p:nvPr/>
        </p:nvSpPr>
        <p:spPr>
          <a:xfrm>
            <a:off x="2032709" y="2282738"/>
            <a:ext cx="8480965" cy="523220"/>
          </a:xfrm>
          <a:prstGeom prst="rect">
            <a:avLst/>
          </a:prstGeom>
          <a:noFill/>
        </p:spPr>
        <p:txBody>
          <a:bodyPr wrap="square" rtlCol="0">
            <a:spAutoFit/>
          </a:bodyPr>
          <a:lstStyle/>
          <a:p>
            <a:r>
              <a:rPr lang="es-AR" sz="1400" dirty="0">
                <a:solidFill>
                  <a:schemeClr val="tx1">
                    <a:lumMod val="65000"/>
                    <a:lumOff val="35000"/>
                  </a:schemeClr>
                </a:solidFill>
              </a:rPr>
              <a:t>se revisaron las recomendaciones por primera vez para reflejar las tendencias y técnicas cambiantes de LA y para ampliar su campo más allá del lavado proveniente de las drogas.</a:t>
            </a:r>
          </a:p>
        </p:txBody>
      </p:sp>
      <p:grpSp>
        <p:nvGrpSpPr>
          <p:cNvPr id="12" name="Grupo 11">
            <a:extLst>
              <a:ext uri="{FF2B5EF4-FFF2-40B4-BE49-F238E27FC236}">
                <a16:creationId xmlns:a16="http://schemas.microsoft.com/office/drawing/2014/main" id="{68469104-2DD5-42C2-AFBB-2375B6F80C49}"/>
              </a:ext>
            </a:extLst>
          </p:cNvPr>
          <p:cNvGrpSpPr/>
          <p:nvPr/>
        </p:nvGrpSpPr>
        <p:grpSpPr>
          <a:xfrm>
            <a:off x="565354" y="3240148"/>
            <a:ext cx="1227749" cy="857559"/>
            <a:chOff x="424070" y="1253613"/>
            <a:chExt cx="1227749" cy="857559"/>
          </a:xfrm>
        </p:grpSpPr>
        <p:sp>
          <p:nvSpPr>
            <p:cNvPr id="13" name="Rectángulo: esquina doblada 12">
              <a:extLst>
                <a:ext uri="{FF2B5EF4-FFF2-40B4-BE49-F238E27FC236}">
                  <a16:creationId xmlns:a16="http://schemas.microsoft.com/office/drawing/2014/main" id="{1881DA01-BA4E-4778-B154-499D2E6C2D8A}"/>
                </a:ext>
              </a:extLst>
            </p:cNvPr>
            <p:cNvSpPr/>
            <p:nvPr/>
          </p:nvSpPr>
          <p:spPr>
            <a:xfrm>
              <a:off x="424070" y="1253613"/>
              <a:ext cx="1227749" cy="857559"/>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618ABA65-619B-4EBF-92E8-99A1F7AC98EF}"/>
                </a:ext>
              </a:extLst>
            </p:cNvPr>
            <p:cNvSpPr txBox="1"/>
            <p:nvPr/>
          </p:nvSpPr>
          <p:spPr>
            <a:xfrm>
              <a:off x="663677" y="1519084"/>
              <a:ext cx="737420" cy="369332"/>
            </a:xfrm>
            <a:prstGeom prst="rect">
              <a:avLst/>
            </a:prstGeom>
            <a:noFill/>
          </p:spPr>
          <p:txBody>
            <a:bodyPr wrap="square" rtlCol="0">
              <a:spAutoFit/>
            </a:bodyPr>
            <a:lstStyle/>
            <a:p>
              <a:r>
                <a:rPr lang="es-AR" b="1" dirty="0">
                  <a:solidFill>
                    <a:schemeClr val="accent2"/>
                  </a:solidFill>
                </a:rPr>
                <a:t>2001</a:t>
              </a:r>
            </a:p>
          </p:txBody>
        </p:sp>
      </p:grpSp>
      <p:sp>
        <p:nvSpPr>
          <p:cNvPr id="15" name="CuadroTexto 14">
            <a:extLst>
              <a:ext uri="{FF2B5EF4-FFF2-40B4-BE49-F238E27FC236}">
                <a16:creationId xmlns:a16="http://schemas.microsoft.com/office/drawing/2014/main" id="{DF0A40B1-8CD5-4F71-BDC3-7312412B5918}"/>
              </a:ext>
            </a:extLst>
          </p:cNvPr>
          <p:cNvSpPr txBox="1"/>
          <p:nvPr/>
        </p:nvSpPr>
        <p:spPr>
          <a:xfrm>
            <a:off x="2032709" y="3348513"/>
            <a:ext cx="8219768" cy="523220"/>
          </a:xfrm>
          <a:prstGeom prst="rect">
            <a:avLst/>
          </a:prstGeom>
          <a:noFill/>
        </p:spPr>
        <p:txBody>
          <a:bodyPr wrap="square" rtlCol="0">
            <a:spAutoFit/>
          </a:bodyPr>
          <a:lstStyle/>
          <a:p>
            <a:pPr algn="just"/>
            <a:r>
              <a:rPr lang="es-AR" sz="1400" dirty="0">
                <a:solidFill>
                  <a:schemeClr val="tx1">
                    <a:lumMod val="65000"/>
                    <a:lumOff val="35000"/>
                  </a:schemeClr>
                </a:solidFill>
              </a:rPr>
              <a:t>el GAFI expandió su mandato e incluyó el financiamiento de actos y organizaciones terroristas, y creó las importantes 9 Recomendaciones Especiales (RE) sobre el FT.</a:t>
            </a:r>
          </a:p>
        </p:txBody>
      </p:sp>
      <p:grpSp>
        <p:nvGrpSpPr>
          <p:cNvPr id="16" name="Grupo 15">
            <a:extLst>
              <a:ext uri="{FF2B5EF4-FFF2-40B4-BE49-F238E27FC236}">
                <a16:creationId xmlns:a16="http://schemas.microsoft.com/office/drawing/2014/main" id="{D479B9E6-8265-41A7-A47F-6C0408C9DDEA}"/>
              </a:ext>
            </a:extLst>
          </p:cNvPr>
          <p:cNvGrpSpPr/>
          <p:nvPr/>
        </p:nvGrpSpPr>
        <p:grpSpPr>
          <a:xfrm>
            <a:off x="576470" y="4363178"/>
            <a:ext cx="1227749" cy="857559"/>
            <a:chOff x="424070" y="1253613"/>
            <a:chExt cx="1227749" cy="857559"/>
          </a:xfrm>
        </p:grpSpPr>
        <p:sp>
          <p:nvSpPr>
            <p:cNvPr id="17" name="Rectángulo: esquina doblada 16">
              <a:extLst>
                <a:ext uri="{FF2B5EF4-FFF2-40B4-BE49-F238E27FC236}">
                  <a16:creationId xmlns:a16="http://schemas.microsoft.com/office/drawing/2014/main" id="{D6410E98-F7BB-4746-9385-A78BA906B191}"/>
                </a:ext>
              </a:extLst>
            </p:cNvPr>
            <p:cNvSpPr/>
            <p:nvPr/>
          </p:nvSpPr>
          <p:spPr>
            <a:xfrm>
              <a:off x="424070" y="1253613"/>
              <a:ext cx="1227749" cy="857559"/>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CuadroTexto 17">
              <a:extLst>
                <a:ext uri="{FF2B5EF4-FFF2-40B4-BE49-F238E27FC236}">
                  <a16:creationId xmlns:a16="http://schemas.microsoft.com/office/drawing/2014/main" id="{85EACB7B-D1E0-4F1F-ABD2-812527A5F080}"/>
                </a:ext>
              </a:extLst>
            </p:cNvPr>
            <p:cNvSpPr txBox="1"/>
            <p:nvPr/>
          </p:nvSpPr>
          <p:spPr>
            <a:xfrm>
              <a:off x="663677" y="1519084"/>
              <a:ext cx="737420" cy="369332"/>
            </a:xfrm>
            <a:prstGeom prst="rect">
              <a:avLst/>
            </a:prstGeom>
            <a:noFill/>
          </p:spPr>
          <p:txBody>
            <a:bodyPr wrap="square" rtlCol="0">
              <a:spAutoFit/>
            </a:bodyPr>
            <a:lstStyle/>
            <a:p>
              <a:r>
                <a:rPr lang="es-AR" b="1" dirty="0">
                  <a:solidFill>
                    <a:schemeClr val="accent2"/>
                  </a:solidFill>
                </a:rPr>
                <a:t>2003</a:t>
              </a:r>
            </a:p>
          </p:txBody>
        </p:sp>
      </p:grpSp>
      <p:sp>
        <p:nvSpPr>
          <p:cNvPr id="19" name="CuadroTexto 18">
            <a:extLst>
              <a:ext uri="{FF2B5EF4-FFF2-40B4-BE49-F238E27FC236}">
                <a16:creationId xmlns:a16="http://schemas.microsoft.com/office/drawing/2014/main" id="{808040EE-7E22-4EE7-B1D1-47B7A25B60E3}"/>
              </a:ext>
            </a:extLst>
          </p:cNvPr>
          <p:cNvSpPr txBox="1"/>
          <p:nvPr/>
        </p:nvSpPr>
        <p:spPr>
          <a:xfrm>
            <a:off x="2032709" y="4289891"/>
            <a:ext cx="8219768" cy="954107"/>
          </a:xfrm>
          <a:prstGeom prst="rect">
            <a:avLst/>
          </a:prstGeom>
          <a:noFill/>
        </p:spPr>
        <p:txBody>
          <a:bodyPr wrap="square" rtlCol="0">
            <a:spAutoFit/>
          </a:bodyPr>
          <a:lstStyle/>
          <a:p>
            <a:pPr algn="just"/>
            <a:r>
              <a:rPr lang="es-AR" sz="1400" dirty="0">
                <a:solidFill>
                  <a:schemeClr val="tx1">
                    <a:lumMod val="65000"/>
                    <a:lumOff val="35000"/>
                  </a:schemeClr>
                </a:solidFill>
              </a:rPr>
              <a:t>en  2003, las Recomendaciones del GAFI se revisaron por segunda vez y junto con las Recomendaciones Especiales fueron avaladas por más de 180 países, y son reconocidas universalmente como el estándar internacional contra el lavado de activos y el financiamiento del terrorismo (ALA/CFT).</a:t>
            </a:r>
          </a:p>
        </p:txBody>
      </p:sp>
      <p:grpSp>
        <p:nvGrpSpPr>
          <p:cNvPr id="20" name="Grupo 19">
            <a:extLst>
              <a:ext uri="{FF2B5EF4-FFF2-40B4-BE49-F238E27FC236}">
                <a16:creationId xmlns:a16="http://schemas.microsoft.com/office/drawing/2014/main" id="{0FB8E5B3-7DDE-483E-9A87-441768FC2722}"/>
              </a:ext>
            </a:extLst>
          </p:cNvPr>
          <p:cNvGrpSpPr/>
          <p:nvPr/>
        </p:nvGrpSpPr>
        <p:grpSpPr>
          <a:xfrm>
            <a:off x="576470" y="5621691"/>
            <a:ext cx="1227749" cy="857559"/>
            <a:chOff x="424070" y="1253613"/>
            <a:chExt cx="1227749" cy="857559"/>
          </a:xfrm>
        </p:grpSpPr>
        <p:sp>
          <p:nvSpPr>
            <p:cNvPr id="21" name="Rectángulo: esquina doblada 20">
              <a:extLst>
                <a:ext uri="{FF2B5EF4-FFF2-40B4-BE49-F238E27FC236}">
                  <a16:creationId xmlns:a16="http://schemas.microsoft.com/office/drawing/2014/main" id="{C19D4FB0-85F6-46C9-9C78-77300C5A7E86}"/>
                </a:ext>
              </a:extLst>
            </p:cNvPr>
            <p:cNvSpPr/>
            <p:nvPr/>
          </p:nvSpPr>
          <p:spPr>
            <a:xfrm>
              <a:off x="424070" y="1253613"/>
              <a:ext cx="1227749" cy="857559"/>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CuadroTexto 21">
              <a:extLst>
                <a:ext uri="{FF2B5EF4-FFF2-40B4-BE49-F238E27FC236}">
                  <a16:creationId xmlns:a16="http://schemas.microsoft.com/office/drawing/2014/main" id="{F70BD77C-A811-4549-B42A-B637EADF2D55}"/>
                </a:ext>
              </a:extLst>
            </p:cNvPr>
            <p:cNvSpPr txBox="1"/>
            <p:nvPr/>
          </p:nvSpPr>
          <p:spPr>
            <a:xfrm>
              <a:off x="663677" y="1519084"/>
              <a:ext cx="737420" cy="369332"/>
            </a:xfrm>
            <a:prstGeom prst="rect">
              <a:avLst/>
            </a:prstGeom>
            <a:noFill/>
          </p:spPr>
          <p:txBody>
            <a:bodyPr wrap="square" rtlCol="0">
              <a:spAutoFit/>
            </a:bodyPr>
            <a:lstStyle/>
            <a:p>
              <a:r>
                <a:rPr lang="es-AR" b="1" dirty="0">
                  <a:solidFill>
                    <a:schemeClr val="accent2"/>
                  </a:solidFill>
                </a:rPr>
                <a:t>2012</a:t>
              </a:r>
            </a:p>
          </p:txBody>
        </p:sp>
      </p:grpSp>
      <p:sp>
        <p:nvSpPr>
          <p:cNvPr id="23" name="CuadroTexto 22">
            <a:extLst>
              <a:ext uri="{FF2B5EF4-FFF2-40B4-BE49-F238E27FC236}">
                <a16:creationId xmlns:a16="http://schemas.microsoft.com/office/drawing/2014/main" id="{656871EE-FF8F-4A37-8935-333ECEAACEC6}"/>
              </a:ext>
            </a:extLst>
          </p:cNvPr>
          <p:cNvSpPr txBox="1"/>
          <p:nvPr/>
        </p:nvSpPr>
        <p:spPr>
          <a:xfrm>
            <a:off x="2032709" y="5587010"/>
            <a:ext cx="8040219" cy="954107"/>
          </a:xfrm>
          <a:prstGeom prst="rect">
            <a:avLst/>
          </a:prstGeom>
          <a:noFill/>
        </p:spPr>
        <p:txBody>
          <a:bodyPr wrap="square" rtlCol="0">
            <a:spAutoFit/>
          </a:bodyPr>
          <a:lstStyle/>
          <a:p>
            <a:pPr algn="just"/>
            <a:r>
              <a:rPr lang="es-AR" sz="1400" dirty="0">
                <a:solidFill>
                  <a:schemeClr val="tx1">
                    <a:lumMod val="65000"/>
                    <a:lumOff val="35000"/>
                  </a:schemeClr>
                </a:solidFill>
              </a:rPr>
              <a:t>se introdujeron nuevas medidas para combatir el financiamiento de la proliferación de armas de destrucción masiva (FPADM), se detectó a mayor escala el problema del LA derivado de corrupción y delitos tributarios, y se reforzaron las pautas para situaciones de alto riesgo, permitiendo a los países aplicar un enfoque basado en riesgo.</a:t>
            </a:r>
          </a:p>
        </p:txBody>
      </p:sp>
      <p:pic>
        <p:nvPicPr>
          <p:cNvPr id="24" name="Imagen 23">
            <a:extLst>
              <a:ext uri="{FF2B5EF4-FFF2-40B4-BE49-F238E27FC236}">
                <a16:creationId xmlns:a16="http://schemas.microsoft.com/office/drawing/2014/main" id="{3AA93C1D-DD91-42AB-BE7D-8C9ACA57F5B4}"/>
              </a:ext>
            </a:extLst>
          </p:cNvPr>
          <p:cNvPicPr>
            <a:picLocks noChangeAspect="1"/>
          </p:cNvPicPr>
          <p:nvPr/>
        </p:nvPicPr>
        <p:blipFill>
          <a:blip r:embed="rId2"/>
          <a:stretch>
            <a:fillRect/>
          </a:stretch>
        </p:blipFill>
        <p:spPr>
          <a:xfrm rot="18631973">
            <a:off x="10097742" y="5091717"/>
            <a:ext cx="1152525" cy="904875"/>
          </a:xfrm>
          <a:prstGeom prst="rect">
            <a:avLst/>
          </a:prstGeom>
        </p:spPr>
      </p:pic>
      <p:sp>
        <p:nvSpPr>
          <p:cNvPr id="25" name="CuadroTexto 24">
            <a:extLst>
              <a:ext uri="{FF2B5EF4-FFF2-40B4-BE49-F238E27FC236}">
                <a16:creationId xmlns:a16="http://schemas.microsoft.com/office/drawing/2014/main" id="{E2C752E9-900B-4448-8CB6-BF99C58DF3C3}"/>
              </a:ext>
            </a:extLst>
          </p:cNvPr>
          <p:cNvSpPr txBox="1"/>
          <p:nvPr/>
        </p:nvSpPr>
        <p:spPr>
          <a:xfrm>
            <a:off x="10513674" y="2929100"/>
            <a:ext cx="1227749" cy="923330"/>
          </a:xfrm>
          <a:prstGeom prst="rect">
            <a:avLst/>
          </a:prstGeom>
          <a:noFill/>
        </p:spPr>
        <p:txBody>
          <a:bodyPr wrap="square" rtlCol="0">
            <a:spAutoFit/>
          </a:bodyPr>
          <a:lstStyle/>
          <a:p>
            <a:pPr algn="ctr"/>
            <a:r>
              <a:rPr lang="es-AR" b="1" dirty="0">
                <a:solidFill>
                  <a:srgbClr val="0070C0"/>
                </a:solidFill>
              </a:rPr>
              <a:t>Enfoque basado en riesgo</a:t>
            </a:r>
          </a:p>
        </p:txBody>
      </p:sp>
      <p:sp>
        <p:nvSpPr>
          <p:cNvPr id="26" name="Rectángulo: esquinas redondeadas 25">
            <a:extLst>
              <a:ext uri="{FF2B5EF4-FFF2-40B4-BE49-F238E27FC236}">
                <a16:creationId xmlns:a16="http://schemas.microsoft.com/office/drawing/2014/main" id="{8DB69B73-C6AD-4E14-8E4B-183CA4B98D1A}"/>
              </a:ext>
            </a:extLst>
          </p:cNvPr>
          <p:cNvSpPr/>
          <p:nvPr/>
        </p:nvSpPr>
        <p:spPr>
          <a:xfrm>
            <a:off x="10437584" y="2857877"/>
            <a:ext cx="1436743" cy="1065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Rectángulo: esquinas redondeadas 26">
            <a:extLst>
              <a:ext uri="{FF2B5EF4-FFF2-40B4-BE49-F238E27FC236}">
                <a16:creationId xmlns:a16="http://schemas.microsoft.com/office/drawing/2014/main" id="{D3C16EBB-7AB9-497D-A184-117A528489ED}"/>
              </a:ext>
            </a:extLst>
          </p:cNvPr>
          <p:cNvSpPr/>
          <p:nvPr/>
        </p:nvSpPr>
        <p:spPr>
          <a:xfrm>
            <a:off x="10437584" y="4000538"/>
            <a:ext cx="1436743" cy="1065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CuadroTexto 28">
            <a:extLst>
              <a:ext uri="{FF2B5EF4-FFF2-40B4-BE49-F238E27FC236}">
                <a16:creationId xmlns:a16="http://schemas.microsoft.com/office/drawing/2014/main" id="{5DBFB1FC-5F99-42A3-9484-6AE7BA9C0B0B}"/>
              </a:ext>
            </a:extLst>
          </p:cNvPr>
          <p:cNvSpPr txBox="1"/>
          <p:nvPr/>
        </p:nvSpPr>
        <p:spPr>
          <a:xfrm>
            <a:off x="10458454" y="4145626"/>
            <a:ext cx="1395002" cy="646331"/>
          </a:xfrm>
          <a:prstGeom prst="rect">
            <a:avLst/>
          </a:prstGeom>
          <a:noFill/>
        </p:spPr>
        <p:txBody>
          <a:bodyPr wrap="square">
            <a:spAutoFit/>
          </a:bodyPr>
          <a:lstStyle/>
          <a:p>
            <a:pPr algn="ctr"/>
            <a:r>
              <a:rPr lang="es-AR" b="1" dirty="0">
                <a:solidFill>
                  <a:srgbClr val="0070C0"/>
                </a:solidFill>
              </a:rPr>
              <a:t>Delitos</a:t>
            </a:r>
          </a:p>
          <a:p>
            <a:pPr algn="ctr"/>
            <a:r>
              <a:rPr lang="es-AR" b="1" dirty="0">
                <a:solidFill>
                  <a:srgbClr val="0070C0"/>
                </a:solidFill>
              </a:rPr>
              <a:t>Tributarios</a:t>
            </a:r>
          </a:p>
        </p:txBody>
      </p:sp>
    </p:spTree>
    <p:extLst>
      <p:ext uri="{BB962C8B-B14F-4D97-AF65-F5344CB8AC3E}">
        <p14:creationId xmlns:p14="http://schemas.microsoft.com/office/powerpoint/2010/main" val="56410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7162" y="111767"/>
            <a:ext cx="10021199" cy="790088"/>
          </a:xfrm>
          <a:prstGeom prst="rect">
            <a:avLst/>
          </a:prstGeom>
          <a:noFill/>
        </p:spPr>
        <p:txBody>
          <a:bodyPr wrap="square" rtlCol="0">
            <a:spAutoFit/>
          </a:bodyPr>
          <a:lstStyle/>
          <a:p>
            <a:r>
              <a:rPr lang="es-ES" sz="2667" b="1" dirty="0">
                <a:solidFill>
                  <a:schemeClr val="bg1"/>
                </a:solidFill>
              </a:rPr>
              <a:t>SISTEMA PREVENTIVO</a:t>
            </a:r>
          </a:p>
          <a:p>
            <a:r>
              <a:rPr lang="es-ES" sz="1867" b="1" dirty="0">
                <a:solidFill>
                  <a:schemeClr val="bg1"/>
                </a:solidFill>
              </a:rPr>
              <a:t>La lucha contra el LA/FT como Política de Estado</a:t>
            </a:r>
          </a:p>
        </p:txBody>
      </p:sp>
      <p:pic>
        <p:nvPicPr>
          <p:cNvPr id="19" name="Imagen 18">
            <a:extLst>
              <a:ext uri="{FF2B5EF4-FFF2-40B4-BE49-F238E27FC236}">
                <a16:creationId xmlns:a16="http://schemas.microsoft.com/office/drawing/2014/main" id="{846D1A32-5918-453C-9D6B-DA86AC85BFD1}"/>
              </a:ext>
            </a:extLst>
          </p:cNvPr>
          <p:cNvPicPr/>
          <p:nvPr/>
        </p:nvPicPr>
        <p:blipFill rotWithShape="1">
          <a:blip r:embed="rId2" cstate="print"/>
          <a:srcRect l="1527" t="9660" r="87101" b="71020"/>
          <a:stretch/>
        </p:blipFill>
        <p:spPr bwMode="auto">
          <a:xfrm>
            <a:off x="5284727" y="111767"/>
            <a:ext cx="1440160" cy="1367951"/>
          </a:xfrm>
          <a:prstGeom prst="rect">
            <a:avLst/>
          </a:prstGeom>
          <a:ln>
            <a:noFill/>
          </a:ln>
          <a:extLst>
            <a:ext uri="{53640926-AAD7-44D8-BBD7-CCE9431645EC}">
              <a14:shadowObscured xmlns:a14="http://schemas.microsoft.com/office/drawing/2010/main"/>
            </a:ext>
          </a:extLst>
        </p:spPr>
      </p:pic>
      <p:sp>
        <p:nvSpPr>
          <p:cNvPr id="8" name="Diagrama de flujo: proceso alternativo 7">
            <a:extLst>
              <a:ext uri="{FF2B5EF4-FFF2-40B4-BE49-F238E27FC236}">
                <a16:creationId xmlns:a16="http://schemas.microsoft.com/office/drawing/2014/main" id="{6893A86A-61A5-4E52-8BC6-48AC65C33551}"/>
              </a:ext>
            </a:extLst>
          </p:cNvPr>
          <p:cNvSpPr/>
          <p:nvPr/>
        </p:nvSpPr>
        <p:spPr>
          <a:xfrm>
            <a:off x="3791706" y="2557823"/>
            <a:ext cx="4896544" cy="1248139"/>
          </a:xfrm>
          <a:prstGeom prst="flowChartAlternateProcess">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just"/>
            <a:r>
              <a:rPr lang="es-AR" sz="1400" dirty="0">
                <a:solidFill>
                  <a:srgbClr val="333333"/>
                </a:solidFill>
                <a:latin typeface="+mj-lt"/>
              </a:rPr>
              <a:t>EL GAFI es el organismo intergubernamental de </a:t>
            </a:r>
            <a:r>
              <a:rPr lang="es-AR" sz="1400" b="1" dirty="0">
                <a:solidFill>
                  <a:srgbClr val="333333"/>
                </a:solidFill>
                <a:latin typeface="+mj-lt"/>
              </a:rPr>
              <a:t>control global</a:t>
            </a:r>
            <a:r>
              <a:rPr lang="es-AR" sz="1400" dirty="0">
                <a:solidFill>
                  <a:srgbClr val="333333"/>
                </a:solidFill>
                <a:latin typeface="+mj-lt"/>
              </a:rPr>
              <a:t> en materia de PLA/FT que establece estándares internacionales con el objetivo de prevenir actividades ilegales y el daño que causan a la sociedad.</a:t>
            </a:r>
          </a:p>
        </p:txBody>
      </p:sp>
      <p:sp>
        <p:nvSpPr>
          <p:cNvPr id="9" name="Diagrama de flujo: proceso alternativo 8">
            <a:extLst>
              <a:ext uri="{FF2B5EF4-FFF2-40B4-BE49-F238E27FC236}">
                <a16:creationId xmlns:a16="http://schemas.microsoft.com/office/drawing/2014/main" id="{018D4508-7A5C-4B78-880D-ED3BC2132C41}"/>
              </a:ext>
            </a:extLst>
          </p:cNvPr>
          <p:cNvSpPr/>
          <p:nvPr/>
        </p:nvSpPr>
        <p:spPr>
          <a:xfrm>
            <a:off x="3791706" y="3970275"/>
            <a:ext cx="4896544" cy="1001485"/>
          </a:xfrm>
          <a:prstGeom prst="flowChartAlternateProcess">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just"/>
            <a:r>
              <a:rPr lang="es-AR" sz="1400" b="1" dirty="0">
                <a:solidFill>
                  <a:srgbClr val="333333"/>
                </a:solidFill>
                <a:latin typeface="+mj-lt"/>
              </a:rPr>
              <a:t>Integrado por: </a:t>
            </a:r>
            <a:r>
              <a:rPr lang="es-AR" sz="1400" dirty="0">
                <a:solidFill>
                  <a:srgbClr val="333333"/>
                </a:solidFill>
                <a:latin typeface="+mj-lt"/>
              </a:rPr>
              <a:t>39 miembros plenos (37 jurisdicciones + 2 organizaciones regionales) + 1 miembro observador + 9 miembros asociados +  24 organizaciones internacionales observadoras</a:t>
            </a:r>
          </a:p>
        </p:txBody>
      </p:sp>
      <p:sp>
        <p:nvSpPr>
          <p:cNvPr id="3" name="Diagrama de flujo: proceso alternativo 2">
            <a:extLst>
              <a:ext uri="{FF2B5EF4-FFF2-40B4-BE49-F238E27FC236}">
                <a16:creationId xmlns:a16="http://schemas.microsoft.com/office/drawing/2014/main" id="{413D48A8-2C52-45A3-A605-8C7D2C124DD3}"/>
              </a:ext>
            </a:extLst>
          </p:cNvPr>
          <p:cNvSpPr/>
          <p:nvPr/>
        </p:nvSpPr>
        <p:spPr>
          <a:xfrm>
            <a:off x="3791706" y="5136073"/>
            <a:ext cx="4896544" cy="864096"/>
          </a:xfrm>
          <a:prstGeom prst="flowChartAlternateProcess">
            <a:avLst/>
          </a:prstGeom>
          <a:noFill/>
        </p:spPr>
        <p:style>
          <a:lnRef idx="1">
            <a:schemeClr val="accent5"/>
          </a:lnRef>
          <a:fillRef idx="2">
            <a:schemeClr val="accent5"/>
          </a:fillRef>
          <a:effectRef idx="1">
            <a:schemeClr val="accent5"/>
          </a:effectRef>
          <a:fontRef idx="minor">
            <a:schemeClr val="dk1"/>
          </a:fontRef>
        </p:style>
        <p:txBody>
          <a:bodyPr rtlCol="0" anchor="ctr"/>
          <a:lstStyle/>
          <a:p>
            <a:r>
              <a:rPr lang="es-AR" sz="1400" b="1" dirty="0">
                <a:solidFill>
                  <a:srgbClr val="333333"/>
                </a:solidFill>
                <a:latin typeface="+mj-lt"/>
              </a:rPr>
              <a:t>Evalúa y monitorea</a:t>
            </a:r>
            <a:r>
              <a:rPr lang="es-AR" sz="1400" dirty="0">
                <a:solidFill>
                  <a:srgbClr val="333333"/>
                </a:solidFill>
                <a:latin typeface="+mj-lt"/>
              </a:rPr>
              <a:t> a los países miembro para asegurarse que implementen los Estándares del GAFI de manera completa y efectiva.</a:t>
            </a:r>
            <a:endParaRPr lang="es-AR" sz="1400" dirty="0">
              <a:latin typeface="+mj-lt"/>
            </a:endParaRPr>
          </a:p>
        </p:txBody>
      </p:sp>
      <p:sp>
        <p:nvSpPr>
          <p:cNvPr id="26" name="Flecha abajo 54">
            <a:extLst>
              <a:ext uri="{FF2B5EF4-FFF2-40B4-BE49-F238E27FC236}">
                <a16:creationId xmlns:a16="http://schemas.microsoft.com/office/drawing/2014/main" id="{2EF27E82-6BB3-4270-B408-617D3FA9A269}"/>
              </a:ext>
            </a:extLst>
          </p:cNvPr>
          <p:cNvSpPr/>
          <p:nvPr/>
        </p:nvSpPr>
        <p:spPr>
          <a:xfrm>
            <a:off x="5613780" y="1566814"/>
            <a:ext cx="782053" cy="897707"/>
          </a:xfrm>
          <a:prstGeom prst="downArrow">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CuadroTexto 3">
            <a:extLst>
              <a:ext uri="{FF2B5EF4-FFF2-40B4-BE49-F238E27FC236}">
                <a16:creationId xmlns:a16="http://schemas.microsoft.com/office/drawing/2014/main" id="{AA6C8697-B9C4-4FB3-98A8-F7935CD85308}"/>
              </a:ext>
            </a:extLst>
          </p:cNvPr>
          <p:cNvSpPr txBox="1"/>
          <p:nvPr/>
        </p:nvSpPr>
        <p:spPr>
          <a:xfrm>
            <a:off x="180109" y="221673"/>
            <a:ext cx="4253346" cy="1200329"/>
          </a:xfrm>
          <a:prstGeom prst="rect">
            <a:avLst/>
          </a:prstGeom>
          <a:noFill/>
        </p:spPr>
        <p:txBody>
          <a:bodyPr wrap="square" rtlCol="0">
            <a:spAutoFit/>
          </a:bodyPr>
          <a:lstStyle/>
          <a:p>
            <a:r>
              <a:rPr lang="es-AR" sz="2400" b="1" dirty="0">
                <a:solidFill>
                  <a:schemeClr val="tx1">
                    <a:lumMod val="65000"/>
                    <a:lumOff val="35000"/>
                  </a:schemeClr>
                </a:solidFill>
              </a:rPr>
              <a:t>GRUPO DE ACCIÓN FINANCIERA INTERNACIONAL (GAFI)</a:t>
            </a:r>
          </a:p>
        </p:txBody>
      </p:sp>
      <p:sp>
        <p:nvSpPr>
          <p:cNvPr id="10" name="CuadroTexto 9">
            <a:extLst>
              <a:ext uri="{FF2B5EF4-FFF2-40B4-BE49-F238E27FC236}">
                <a16:creationId xmlns:a16="http://schemas.microsoft.com/office/drawing/2014/main" id="{BC376E81-C540-4FE4-ADA7-98A59024E067}"/>
              </a:ext>
            </a:extLst>
          </p:cNvPr>
          <p:cNvSpPr txBox="1"/>
          <p:nvPr/>
        </p:nvSpPr>
        <p:spPr>
          <a:xfrm>
            <a:off x="7435400" y="6438456"/>
            <a:ext cx="4896544" cy="307777"/>
          </a:xfrm>
          <a:prstGeom prst="rect">
            <a:avLst/>
          </a:prstGeom>
          <a:noFill/>
        </p:spPr>
        <p:txBody>
          <a:bodyPr wrap="square">
            <a:spAutoFit/>
          </a:bodyPr>
          <a:lstStyle/>
          <a:p>
            <a:r>
              <a:rPr lang="es-AR" sz="1400" dirty="0"/>
              <a:t>https://www.fatf-gafi.org/about/membersandobservers/</a:t>
            </a:r>
          </a:p>
        </p:txBody>
      </p:sp>
    </p:spTree>
    <p:extLst>
      <p:ext uri="{BB962C8B-B14F-4D97-AF65-F5344CB8AC3E}">
        <p14:creationId xmlns:p14="http://schemas.microsoft.com/office/powerpoint/2010/main" val="2254555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DED926-08A4-461D-B17A-36764BFC3F58}"/>
              </a:ext>
            </a:extLst>
          </p:cNvPr>
          <p:cNvSpPr txBox="1"/>
          <p:nvPr/>
        </p:nvSpPr>
        <p:spPr>
          <a:xfrm>
            <a:off x="2120348" y="4744390"/>
            <a:ext cx="7513983" cy="2308324"/>
          </a:xfrm>
          <a:prstGeom prst="rect">
            <a:avLst/>
          </a:prstGeom>
          <a:noFill/>
        </p:spPr>
        <p:txBody>
          <a:bodyPr wrap="square" rtlCol="0">
            <a:spAutoFit/>
          </a:bodyPr>
          <a:lstStyle/>
          <a:p>
            <a:endParaRPr lang="es-AR" sz="1600" dirty="0">
              <a:solidFill>
                <a:schemeClr val="tx1">
                  <a:lumMod val="65000"/>
                  <a:lumOff val="35000"/>
                </a:schemeClr>
              </a:solidFill>
            </a:endParaRPr>
          </a:p>
          <a:p>
            <a:pPr algn="ctr"/>
            <a:r>
              <a:rPr lang="es-AR" sz="1400" b="1" dirty="0">
                <a:solidFill>
                  <a:schemeClr val="tx1">
                    <a:lumMod val="65000"/>
                    <a:lumOff val="35000"/>
                  </a:schemeClr>
                </a:solidFill>
              </a:rPr>
              <a:t>Grupo de Acción Financiera Internacional (GAFI). Recomendación 30</a:t>
            </a:r>
          </a:p>
          <a:p>
            <a:pPr algn="ctr"/>
            <a:r>
              <a:rPr lang="es-AR" sz="1400" b="1" dirty="0">
                <a:solidFill>
                  <a:schemeClr val="accent2"/>
                </a:solidFill>
              </a:rPr>
              <a:t>Investigaciones Financieras</a:t>
            </a:r>
          </a:p>
          <a:p>
            <a:pPr algn="ctr"/>
            <a:endParaRPr lang="es-AR" sz="1400" b="1" dirty="0">
              <a:solidFill>
                <a:schemeClr val="accent2"/>
              </a:solidFill>
            </a:endParaRPr>
          </a:p>
          <a:p>
            <a:pPr marL="285750" indent="-285750" algn="ctr">
              <a:buFont typeface="Wingdings" panose="05000000000000000000" pitchFamily="2" charset="2"/>
              <a:buChar char="ü"/>
            </a:pPr>
            <a:r>
              <a:rPr lang="es-AR" sz="1400" dirty="0">
                <a:solidFill>
                  <a:schemeClr val="tx1">
                    <a:lumMod val="65000"/>
                    <a:lumOff val="35000"/>
                  </a:schemeClr>
                </a:solidFill>
              </a:rPr>
              <a:t>Identificar el alcance de las redes criminales y/o la escala de la criminalidad;</a:t>
            </a:r>
          </a:p>
          <a:p>
            <a:pPr marL="285750" indent="-285750" algn="ctr">
              <a:buFont typeface="Wingdings" panose="05000000000000000000" pitchFamily="2" charset="2"/>
              <a:buChar char="ü"/>
            </a:pPr>
            <a:r>
              <a:rPr lang="es-AR" sz="1400" dirty="0">
                <a:solidFill>
                  <a:schemeClr val="tx1">
                    <a:lumMod val="65000"/>
                    <a:lumOff val="35000"/>
                  </a:schemeClr>
                </a:solidFill>
              </a:rPr>
              <a:t>Identificar y rastrear activos del crimen, fondos terroristas u otros activos que </a:t>
            </a:r>
          </a:p>
          <a:p>
            <a:pPr algn="ctr"/>
            <a:r>
              <a:rPr lang="es-AR" sz="1400" dirty="0">
                <a:solidFill>
                  <a:schemeClr val="tx1">
                    <a:lumMod val="65000"/>
                    <a:lumOff val="35000"/>
                  </a:schemeClr>
                </a:solidFill>
              </a:rPr>
              <a:t>       están sujetos, o pudieran estar sujetos, a decomiso; y</a:t>
            </a:r>
          </a:p>
          <a:p>
            <a:pPr marL="285750" indent="-285750" algn="ctr">
              <a:buFont typeface="Wingdings" panose="05000000000000000000" pitchFamily="2" charset="2"/>
              <a:buChar char="ü"/>
            </a:pPr>
            <a:r>
              <a:rPr lang="es-AR" sz="1400" dirty="0">
                <a:solidFill>
                  <a:schemeClr val="tx1">
                    <a:lumMod val="65000"/>
                    <a:lumOff val="35000"/>
                  </a:schemeClr>
                </a:solidFill>
              </a:rPr>
              <a:t>Desarrollar evidencia que pueda ser utilizada en procesos penales. </a:t>
            </a:r>
          </a:p>
          <a:p>
            <a:pPr marL="285750" indent="-285750" algn="ctr">
              <a:buFont typeface="Wingdings" panose="05000000000000000000" pitchFamily="2" charset="2"/>
              <a:buChar char="§"/>
            </a:pPr>
            <a:endParaRPr lang="es-AR" sz="1400" dirty="0">
              <a:solidFill>
                <a:schemeClr val="tx1">
                  <a:lumMod val="65000"/>
                  <a:lumOff val="35000"/>
                </a:schemeClr>
              </a:solidFill>
            </a:endParaRPr>
          </a:p>
          <a:p>
            <a:pPr marL="285750" indent="-285750">
              <a:buFont typeface="Wingdings" panose="05000000000000000000" pitchFamily="2" charset="2"/>
              <a:buChar char="§"/>
            </a:pPr>
            <a:endParaRPr lang="es-AR" sz="1600" dirty="0">
              <a:solidFill>
                <a:schemeClr val="tx1">
                  <a:lumMod val="65000"/>
                  <a:lumOff val="35000"/>
                </a:schemeClr>
              </a:solidFill>
            </a:endParaRPr>
          </a:p>
        </p:txBody>
      </p:sp>
      <p:pic>
        <p:nvPicPr>
          <p:cNvPr id="6" name="Imagen 5">
            <a:extLst>
              <a:ext uri="{FF2B5EF4-FFF2-40B4-BE49-F238E27FC236}">
                <a16:creationId xmlns:a16="http://schemas.microsoft.com/office/drawing/2014/main" id="{E7CDC381-E91A-4C7C-A0B0-B5DC21209A27}"/>
              </a:ext>
            </a:extLst>
          </p:cNvPr>
          <p:cNvPicPr>
            <a:picLocks noChangeAspect="1"/>
          </p:cNvPicPr>
          <p:nvPr/>
        </p:nvPicPr>
        <p:blipFill>
          <a:blip r:embed="rId2"/>
          <a:stretch>
            <a:fillRect/>
          </a:stretch>
        </p:blipFill>
        <p:spPr>
          <a:xfrm>
            <a:off x="609599" y="0"/>
            <a:ext cx="9760225" cy="4744390"/>
          </a:xfrm>
          <a:prstGeom prst="rect">
            <a:avLst/>
          </a:prstGeom>
        </p:spPr>
      </p:pic>
    </p:spTree>
    <p:extLst>
      <p:ext uri="{BB962C8B-B14F-4D97-AF65-F5344CB8AC3E}">
        <p14:creationId xmlns:p14="http://schemas.microsoft.com/office/powerpoint/2010/main" val="1597575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10091E-835B-40B5-8B4E-3E6E1FBF083C}"/>
              </a:ext>
            </a:extLst>
          </p:cNvPr>
          <p:cNvSpPr txBox="1"/>
          <p:nvPr/>
        </p:nvSpPr>
        <p:spPr>
          <a:xfrm>
            <a:off x="5936973" y="1423958"/>
            <a:ext cx="4041913" cy="584775"/>
          </a:xfrm>
          <a:prstGeom prst="rect">
            <a:avLst/>
          </a:prstGeom>
          <a:noFill/>
        </p:spPr>
        <p:txBody>
          <a:bodyPr wrap="square" rtlCol="0">
            <a:spAutoFit/>
          </a:bodyPr>
          <a:lstStyle/>
          <a:p>
            <a:r>
              <a:rPr lang="es-AR" sz="3200" b="1" dirty="0">
                <a:solidFill>
                  <a:srgbClr val="0070C0"/>
                </a:solidFill>
              </a:rPr>
              <a:t>¿ Quien? Vs. ¿Cómo?</a:t>
            </a:r>
          </a:p>
        </p:txBody>
      </p:sp>
      <p:sp>
        <p:nvSpPr>
          <p:cNvPr id="3" name="CuadroTexto 2">
            <a:extLst>
              <a:ext uri="{FF2B5EF4-FFF2-40B4-BE49-F238E27FC236}">
                <a16:creationId xmlns:a16="http://schemas.microsoft.com/office/drawing/2014/main" id="{E8D653B0-B992-4EFB-B685-D652ADA9C8B4}"/>
              </a:ext>
            </a:extLst>
          </p:cNvPr>
          <p:cNvSpPr txBox="1"/>
          <p:nvPr/>
        </p:nvSpPr>
        <p:spPr>
          <a:xfrm>
            <a:off x="523461" y="3582816"/>
            <a:ext cx="9713843" cy="2554545"/>
          </a:xfrm>
          <a:prstGeom prst="rect">
            <a:avLst/>
          </a:prstGeom>
          <a:noFill/>
        </p:spPr>
        <p:txBody>
          <a:bodyPr wrap="square" rtlCol="0">
            <a:spAutoFit/>
          </a:bodyPr>
          <a:lstStyle/>
          <a:p>
            <a:pPr algn="just"/>
            <a:r>
              <a:rPr lang="es-AR" sz="2000" u="sng" dirty="0">
                <a:solidFill>
                  <a:schemeClr val="accent1">
                    <a:lumMod val="50000"/>
                  </a:schemeClr>
                </a:solidFill>
              </a:rPr>
              <a:t>Lavado de Activos</a:t>
            </a:r>
            <a:r>
              <a:rPr lang="es-AR" sz="2000" dirty="0">
                <a:solidFill>
                  <a:schemeClr val="accent1">
                    <a:lumMod val="50000"/>
                  </a:schemeClr>
                </a:solidFill>
              </a:rPr>
              <a:t>: </a:t>
            </a:r>
          </a:p>
          <a:p>
            <a:pPr marL="342900" indent="-342900" algn="just">
              <a:buFont typeface="Arial" panose="020B0604020202020204" pitchFamily="34" charset="0"/>
              <a:buChar char="•"/>
            </a:pPr>
            <a:r>
              <a:rPr lang="es-AR" sz="2000" dirty="0">
                <a:solidFill>
                  <a:schemeClr val="accent1">
                    <a:lumMod val="50000"/>
                  </a:schemeClr>
                </a:solidFill>
              </a:rPr>
              <a:t>Tipologías como testaferros, personas jurídicas y estructuras jurídica complejas;</a:t>
            </a:r>
          </a:p>
          <a:p>
            <a:pPr marL="342900" indent="-342900" algn="just">
              <a:buFont typeface="Arial" panose="020B0604020202020204" pitchFamily="34" charset="0"/>
              <a:buChar char="•"/>
            </a:pPr>
            <a:r>
              <a:rPr lang="es-AR" sz="2000" dirty="0">
                <a:solidFill>
                  <a:schemeClr val="accent1">
                    <a:lumMod val="50000"/>
                  </a:schemeClr>
                </a:solidFill>
              </a:rPr>
              <a:t>Empresas fachadas;</a:t>
            </a:r>
          </a:p>
          <a:p>
            <a:pPr marL="342900" indent="-342900" algn="just">
              <a:buFont typeface="Arial" panose="020B0604020202020204" pitchFamily="34" charset="0"/>
              <a:buChar char="•"/>
            </a:pPr>
            <a:r>
              <a:rPr lang="es-AR" sz="2000" dirty="0">
                <a:solidFill>
                  <a:schemeClr val="accent1">
                    <a:lumMod val="50000"/>
                  </a:schemeClr>
                </a:solidFill>
              </a:rPr>
              <a:t>Importancia del beneficiario final.</a:t>
            </a:r>
          </a:p>
          <a:p>
            <a:pPr algn="just"/>
            <a:endParaRPr lang="es-AR" sz="2000" dirty="0">
              <a:solidFill>
                <a:schemeClr val="accent1">
                  <a:lumMod val="50000"/>
                </a:schemeClr>
              </a:solidFill>
            </a:endParaRPr>
          </a:p>
          <a:p>
            <a:pPr algn="just"/>
            <a:r>
              <a:rPr lang="es-AR" sz="2000" u="sng" dirty="0">
                <a:solidFill>
                  <a:schemeClr val="accent1">
                    <a:lumMod val="50000"/>
                  </a:schemeClr>
                </a:solidFill>
              </a:rPr>
              <a:t>Financiamiento terrorismo y proliferación</a:t>
            </a:r>
            <a:r>
              <a:rPr lang="es-AR" sz="2000" dirty="0">
                <a:solidFill>
                  <a:schemeClr val="accent1">
                    <a:lumMod val="50000"/>
                  </a:schemeClr>
                </a:solidFill>
              </a:rPr>
              <a:t>: </a:t>
            </a:r>
          </a:p>
          <a:p>
            <a:pPr algn="just"/>
            <a:r>
              <a:rPr lang="es-AR" sz="2000" dirty="0">
                <a:solidFill>
                  <a:schemeClr val="accent1">
                    <a:lumMod val="50000"/>
                  </a:schemeClr>
                </a:solidFill>
              </a:rPr>
              <a:t>¿ Quien? Por eso existen listados vinculados a esos riesgos. Identificación de personas y entidades para su posterior congelamiento de fondos.</a:t>
            </a:r>
          </a:p>
        </p:txBody>
      </p:sp>
      <p:graphicFrame>
        <p:nvGraphicFramePr>
          <p:cNvPr id="4" name="Diagrama 3">
            <a:extLst>
              <a:ext uri="{FF2B5EF4-FFF2-40B4-BE49-F238E27FC236}">
                <a16:creationId xmlns:a16="http://schemas.microsoft.com/office/drawing/2014/main" id="{85C3BC80-29CE-40E8-81F8-7E33963F5A42}"/>
              </a:ext>
            </a:extLst>
          </p:cNvPr>
          <p:cNvGraphicFramePr/>
          <p:nvPr>
            <p:extLst>
              <p:ext uri="{D42A27DB-BD31-4B8C-83A1-F6EECF244321}">
                <p14:modId xmlns:p14="http://schemas.microsoft.com/office/powerpoint/2010/main" val="2941103882"/>
              </p:ext>
            </p:extLst>
          </p:nvPr>
        </p:nvGraphicFramePr>
        <p:xfrm>
          <a:off x="269959" y="274435"/>
          <a:ext cx="5110423" cy="288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12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3896BDA-6CDF-4D48-AD8C-DF845C0F61A9}"/>
              </a:ext>
            </a:extLst>
          </p:cNvPr>
          <p:cNvPicPr>
            <a:picLocks noChangeAspect="1"/>
          </p:cNvPicPr>
          <p:nvPr/>
        </p:nvPicPr>
        <p:blipFill>
          <a:blip r:embed="rId2"/>
          <a:stretch>
            <a:fillRect/>
          </a:stretch>
        </p:blipFill>
        <p:spPr>
          <a:xfrm>
            <a:off x="5166255" y="230546"/>
            <a:ext cx="6808478" cy="5516184"/>
          </a:xfrm>
          <a:prstGeom prst="rect">
            <a:avLst/>
          </a:prstGeom>
        </p:spPr>
      </p:pic>
      <p:pic>
        <p:nvPicPr>
          <p:cNvPr id="2" name="Imagen 1">
            <a:extLst>
              <a:ext uri="{FF2B5EF4-FFF2-40B4-BE49-F238E27FC236}">
                <a16:creationId xmlns:a16="http://schemas.microsoft.com/office/drawing/2014/main" id="{89DBF8C4-DD5C-4DB4-9FFA-395F9C62ED6F}"/>
              </a:ext>
            </a:extLst>
          </p:cNvPr>
          <p:cNvPicPr>
            <a:picLocks noChangeAspect="1"/>
          </p:cNvPicPr>
          <p:nvPr/>
        </p:nvPicPr>
        <p:blipFill>
          <a:blip r:embed="rId3"/>
          <a:stretch>
            <a:fillRect/>
          </a:stretch>
        </p:blipFill>
        <p:spPr>
          <a:xfrm>
            <a:off x="0" y="0"/>
            <a:ext cx="4572000" cy="6858000"/>
          </a:xfrm>
          <a:prstGeom prst="rect">
            <a:avLst/>
          </a:prstGeom>
        </p:spPr>
      </p:pic>
      <p:sp>
        <p:nvSpPr>
          <p:cNvPr id="4" name="CuadroTexto 3">
            <a:extLst>
              <a:ext uri="{FF2B5EF4-FFF2-40B4-BE49-F238E27FC236}">
                <a16:creationId xmlns:a16="http://schemas.microsoft.com/office/drawing/2014/main" id="{40281ED0-334B-4D26-84BB-462B3C4405F3}"/>
              </a:ext>
            </a:extLst>
          </p:cNvPr>
          <p:cNvSpPr txBox="1"/>
          <p:nvPr/>
        </p:nvSpPr>
        <p:spPr>
          <a:xfrm>
            <a:off x="4691268" y="92765"/>
            <a:ext cx="3273287" cy="369332"/>
          </a:xfrm>
          <a:prstGeom prst="rect">
            <a:avLst/>
          </a:prstGeom>
          <a:noFill/>
        </p:spPr>
        <p:txBody>
          <a:bodyPr wrap="square" rtlCol="0">
            <a:spAutoFit/>
          </a:bodyPr>
          <a:lstStyle/>
          <a:p>
            <a:r>
              <a:rPr lang="es-AR" b="1" dirty="0">
                <a:solidFill>
                  <a:schemeClr val="accent2"/>
                </a:solidFill>
              </a:rPr>
              <a:t>Lo charlando hasta ahora…</a:t>
            </a:r>
          </a:p>
        </p:txBody>
      </p:sp>
    </p:spTree>
    <p:extLst>
      <p:ext uri="{BB962C8B-B14F-4D97-AF65-F5344CB8AC3E}">
        <p14:creationId xmlns:p14="http://schemas.microsoft.com/office/powerpoint/2010/main" val="234540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7ACED-A923-4283-A778-34A793633BAA}"/>
              </a:ext>
            </a:extLst>
          </p:cNvPr>
          <p:cNvSpPr txBox="1"/>
          <p:nvPr/>
        </p:nvSpPr>
        <p:spPr>
          <a:xfrm>
            <a:off x="1908313" y="2168594"/>
            <a:ext cx="8375374" cy="1569660"/>
          </a:xfrm>
          <a:prstGeom prst="rect">
            <a:avLst/>
          </a:prstGeom>
          <a:noFill/>
        </p:spPr>
        <p:txBody>
          <a:bodyPr wrap="square" rtlCol="0">
            <a:spAutoFit/>
          </a:bodyPr>
          <a:lstStyle/>
          <a:p>
            <a:pPr algn="ctr"/>
            <a:r>
              <a:rPr lang="es-AR" sz="3200" b="1" dirty="0">
                <a:solidFill>
                  <a:schemeClr val="tx1">
                    <a:lumMod val="65000"/>
                    <a:lumOff val="35000"/>
                  </a:schemeClr>
                </a:solidFill>
                <a:latin typeface="+mj-lt"/>
                <a:ea typeface="Adobe Gothic Std B" panose="020B0800000000000000" pitchFamily="34" charset="-128"/>
              </a:rPr>
              <a:t>CRIMINALIDAD ECONÓMICA EN EL CONTEXTO DEL CRIMEN </a:t>
            </a:r>
          </a:p>
          <a:p>
            <a:pPr algn="ctr"/>
            <a:r>
              <a:rPr lang="es-AR" sz="3200" b="1" dirty="0">
                <a:solidFill>
                  <a:schemeClr val="tx1">
                    <a:lumMod val="65000"/>
                    <a:lumOff val="35000"/>
                  </a:schemeClr>
                </a:solidFill>
                <a:latin typeface="+mj-lt"/>
                <a:ea typeface="Adobe Gothic Std B" panose="020B0800000000000000" pitchFamily="34" charset="-128"/>
              </a:rPr>
              <a:t>ORGANIZADO</a:t>
            </a:r>
          </a:p>
        </p:txBody>
      </p:sp>
      <p:cxnSp>
        <p:nvCxnSpPr>
          <p:cNvPr id="5" name="Conector recto 4">
            <a:extLst>
              <a:ext uri="{FF2B5EF4-FFF2-40B4-BE49-F238E27FC236}">
                <a16:creationId xmlns:a16="http://schemas.microsoft.com/office/drawing/2014/main" id="{2E3176A3-691B-437B-A07E-AD345EDBC87E}"/>
              </a:ext>
            </a:extLst>
          </p:cNvPr>
          <p:cNvCxnSpPr/>
          <p:nvPr/>
        </p:nvCxnSpPr>
        <p:spPr>
          <a:xfrm>
            <a:off x="987287" y="5565913"/>
            <a:ext cx="102174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30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1DF09C-73CB-47D4-AF3C-3767B0AEB51D}"/>
              </a:ext>
            </a:extLst>
          </p:cNvPr>
          <p:cNvSpPr txBox="1"/>
          <p:nvPr/>
        </p:nvSpPr>
        <p:spPr>
          <a:xfrm>
            <a:off x="1207312" y="441991"/>
            <a:ext cx="9027331" cy="830740"/>
          </a:xfrm>
          <a:prstGeom prst="rect">
            <a:avLst/>
          </a:prstGeom>
          <a:noFill/>
        </p:spPr>
        <p:txBody>
          <a:bodyPr wrap="square" rtlCol="0">
            <a:spAutoFit/>
          </a:bodyPr>
          <a:lstStyle/>
          <a:p>
            <a:pPr algn="ctr"/>
            <a:r>
              <a:rPr lang="es-ES" sz="2399" b="1" dirty="0">
                <a:solidFill>
                  <a:srgbClr val="0070C0"/>
                </a:solidFill>
              </a:rPr>
              <a:t>LAS DOS VÍAS PARA ABORDAR LAS INVESTIGACIONES DE </a:t>
            </a:r>
          </a:p>
          <a:p>
            <a:pPr algn="ctr"/>
            <a:r>
              <a:rPr lang="es-ES" sz="2399" b="1" dirty="0">
                <a:solidFill>
                  <a:srgbClr val="0070C0"/>
                </a:solidFill>
              </a:rPr>
              <a:t>LAVADO DE ACTIVOS</a:t>
            </a:r>
            <a:endParaRPr lang="es-AR" sz="2399" b="1" dirty="0">
              <a:solidFill>
                <a:srgbClr val="0070C0"/>
              </a:solidFill>
            </a:endParaRPr>
          </a:p>
        </p:txBody>
      </p:sp>
      <p:graphicFrame>
        <p:nvGraphicFramePr>
          <p:cNvPr id="3" name="Diagrama 2">
            <a:extLst>
              <a:ext uri="{FF2B5EF4-FFF2-40B4-BE49-F238E27FC236}">
                <a16:creationId xmlns:a16="http://schemas.microsoft.com/office/drawing/2014/main" id="{4EFC3D34-BFDE-47C2-885A-8A8E6F7F5529}"/>
              </a:ext>
            </a:extLst>
          </p:cNvPr>
          <p:cNvGraphicFramePr/>
          <p:nvPr>
            <p:extLst>
              <p:ext uri="{D42A27DB-BD31-4B8C-83A1-F6EECF244321}">
                <p14:modId xmlns:p14="http://schemas.microsoft.com/office/powerpoint/2010/main" val="3242299317"/>
              </p:ext>
            </p:extLst>
          </p:nvPr>
        </p:nvGraphicFramePr>
        <p:xfrm>
          <a:off x="1728547" y="1638342"/>
          <a:ext cx="7984860" cy="4646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728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7ACED-A923-4283-A778-34A793633BAA}"/>
              </a:ext>
            </a:extLst>
          </p:cNvPr>
          <p:cNvSpPr txBox="1"/>
          <p:nvPr/>
        </p:nvSpPr>
        <p:spPr>
          <a:xfrm>
            <a:off x="1775791" y="1868557"/>
            <a:ext cx="8375374" cy="1015663"/>
          </a:xfrm>
          <a:prstGeom prst="rect">
            <a:avLst/>
          </a:prstGeom>
          <a:noFill/>
        </p:spPr>
        <p:txBody>
          <a:bodyPr wrap="square" rtlCol="0">
            <a:spAutoFit/>
          </a:bodyPr>
          <a:lstStyle/>
          <a:p>
            <a:pPr algn="ctr"/>
            <a:r>
              <a:rPr lang="es-AR" sz="6000" dirty="0">
                <a:solidFill>
                  <a:schemeClr val="tx1">
                    <a:lumMod val="65000"/>
                    <a:lumOff val="35000"/>
                  </a:schemeClr>
                </a:solidFill>
                <a:ea typeface="Adobe Gothic Std B" panose="020B0800000000000000" pitchFamily="34" charset="-128"/>
              </a:rPr>
              <a:t>LAVADO DE ACTIVOS</a:t>
            </a:r>
          </a:p>
        </p:txBody>
      </p:sp>
      <p:cxnSp>
        <p:nvCxnSpPr>
          <p:cNvPr id="5" name="Conector recto 4">
            <a:extLst>
              <a:ext uri="{FF2B5EF4-FFF2-40B4-BE49-F238E27FC236}">
                <a16:creationId xmlns:a16="http://schemas.microsoft.com/office/drawing/2014/main" id="{2E3176A3-691B-437B-A07E-AD345EDBC87E}"/>
              </a:ext>
            </a:extLst>
          </p:cNvPr>
          <p:cNvCxnSpPr/>
          <p:nvPr/>
        </p:nvCxnSpPr>
        <p:spPr>
          <a:xfrm>
            <a:off x="987287" y="5565913"/>
            <a:ext cx="102174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53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4B9DCC-92A6-417E-AD14-17FEA6C2115E}"/>
              </a:ext>
            </a:extLst>
          </p:cNvPr>
          <p:cNvSpPr>
            <a:spLocks noGrp="1"/>
          </p:cNvSpPr>
          <p:nvPr>
            <p:ph idx="1"/>
          </p:nvPr>
        </p:nvSpPr>
        <p:spPr>
          <a:xfrm>
            <a:off x="5673141" y="1984651"/>
            <a:ext cx="6240564" cy="2322306"/>
          </a:xfrm>
        </p:spPr>
        <p:txBody>
          <a:bodyPr>
            <a:normAutofit/>
          </a:bodyPr>
          <a:lstStyle/>
          <a:p>
            <a:pPr marL="0" indent="0">
              <a:buNone/>
            </a:pPr>
            <a:r>
              <a:rPr lang="es-AR" dirty="0">
                <a:solidFill>
                  <a:schemeClr val="tx1">
                    <a:lumMod val="65000"/>
                    <a:lumOff val="35000"/>
                  </a:schemeClr>
                </a:solidFill>
              </a:rPr>
              <a:t>Resulta una tipología de delito que, por un lado, expresa:</a:t>
            </a:r>
          </a:p>
          <a:p>
            <a:pPr>
              <a:buFont typeface="Wingdings" panose="05000000000000000000" pitchFamily="2" charset="2"/>
              <a:buChar char="ü"/>
            </a:pPr>
            <a:r>
              <a:rPr lang="es-AR" dirty="0">
                <a:solidFill>
                  <a:srgbClr val="0070C0"/>
                </a:solidFill>
              </a:rPr>
              <a:t>la finalización del circuito criminal</a:t>
            </a:r>
          </a:p>
          <a:p>
            <a:pPr>
              <a:buFont typeface="Wingdings" panose="05000000000000000000" pitchFamily="2" charset="2"/>
              <a:buChar char="ü"/>
            </a:pPr>
            <a:r>
              <a:rPr lang="es-AR" dirty="0">
                <a:solidFill>
                  <a:srgbClr val="0070C0"/>
                </a:solidFill>
              </a:rPr>
              <a:t>constituye un delito en sí mismo</a:t>
            </a:r>
          </a:p>
        </p:txBody>
      </p:sp>
      <p:pic>
        <p:nvPicPr>
          <p:cNvPr id="7" name="Imagen 6">
            <a:extLst>
              <a:ext uri="{FF2B5EF4-FFF2-40B4-BE49-F238E27FC236}">
                <a16:creationId xmlns:a16="http://schemas.microsoft.com/office/drawing/2014/main" id="{452BA407-865D-4266-8D1A-01352EDCCAAF}"/>
              </a:ext>
            </a:extLst>
          </p:cNvPr>
          <p:cNvPicPr>
            <a:picLocks noChangeAspect="1"/>
          </p:cNvPicPr>
          <p:nvPr/>
        </p:nvPicPr>
        <p:blipFill>
          <a:blip r:embed="rId2"/>
          <a:stretch>
            <a:fillRect/>
          </a:stretch>
        </p:blipFill>
        <p:spPr>
          <a:xfrm>
            <a:off x="0" y="0"/>
            <a:ext cx="5315332" cy="6858000"/>
          </a:xfrm>
          <a:prstGeom prst="rect">
            <a:avLst/>
          </a:prstGeom>
        </p:spPr>
      </p:pic>
      <p:pic>
        <p:nvPicPr>
          <p:cNvPr id="4" name="Imagen 3">
            <a:extLst>
              <a:ext uri="{FF2B5EF4-FFF2-40B4-BE49-F238E27FC236}">
                <a16:creationId xmlns:a16="http://schemas.microsoft.com/office/drawing/2014/main" id="{3B94C944-5BAD-4FCA-A58D-AF39DE157AE0}"/>
              </a:ext>
            </a:extLst>
          </p:cNvPr>
          <p:cNvPicPr>
            <a:picLocks noChangeAspect="1"/>
          </p:cNvPicPr>
          <p:nvPr/>
        </p:nvPicPr>
        <p:blipFill>
          <a:blip r:embed="rId3"/>
          <a:stretch>
            <a:fillRect/>
          </a:stretch>
        </p:blipFill>
        <p:spPr>
          <a:xfrm>
            <a:off x="10084711" y="4955458"/>
            <a:ext cx="2214486" cy="1794162"/>
          </a:xfrm>
          <a:prstGeom prst="rect">
            <a:avLst/>
          </a:prstGeom>
        </p:spPr>
      </p:pic>
    </p:spTree>
    <p:extLst>
      <p:ext uri="{BB962C8B-B14F-4D97-AF65-F5344CB8AC3E}">
        <p14:creationId xmlns:p14="http://schemas.microsoft.com/office/powerpoint/2010/main" val="388942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10DE72C6-818E-43FA-902F-B5092BE44050}"/>
              </a:ext>
            </a:extLst>
          </p:cNvPr>
          <p:cNvSpPr>
            <a:spLocks noChangeArrowheads="1"/>
          </p:cNvSpPr>
          <p:nvPr/>
        </p:nvSpPr>
        <p:spPr bwMode="auto">
          <a:xfrm>
            <a:off x="2716727" y="478220"/>
            <a:ext cx="5586276" cy="531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AR" altLang="es-ES" sz="2400"/>
          </a:p>
        </p:txBody>
      </p:sp>
      <p:sp>
        <p:nvSpPr>
          <p:cNvPr id="8195" name="Rectangle 2">
            <a:extLst>
              <a:ext uri="{FF2B5EF4-FFF2-40B4-BE49-F238E27FC236}">
                <a16:creationId xmlns:a16="http://schemas.microsoft.com/office/drawing/2014/main" id="{D71269B9-6685-44F8-B019-D8A0445F5EFE}"/>
              </a:ext>
            </a:extLst>
          </p:cNvPr>
          <p:cNvSpPr>
            <a:spLocks noChangeArrowheads="1"/>
          </p:cNvSpPr>
          <p:nvPr/>
        </p:nvSpPr>
        <p:spPr bwMode="auto">
          <a:xfrm>
            <a:off x="2716729" y="1318278"/>
            <a:ext cx="7198679" cy="26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AR" altLang="es-ES" sz="2400"/>
          </a:p>
        </p:txBody>
      </p:sp>
      <p:sp>
        <p:nvSpPr>
          <p:cNvPr id="8196" name="Rectangle 3">
            <a:extLst>
              <a:ext uri="{FF2B5EF4-FFF2-40B4-BE49-F238E27FC236}">
                <a16:creationId xmlns:a16="http://schemas.microsoft.com/office/drawing/2014/main" id="{0683DDCD-EEB8-4185-81B6-8910CAB21E2E}"/>
              </a:ext>
            </a:extLst>
          </p:cNvPr>
          <p:cNvSpPr>
            <a:spLocks noChangeArrowheads="1"/>
          </p:cNvSpPr>
          <p:nvPr/>
        </p:nvSpPr>
        <p:spPr bwMode="auto">
          <a:xfrm>
            <a:off x="3264775" y="5757674"/>
            <a:ext cx="4701783" cy="60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AR" altLang="es-ES" sz="2400"/>
          </a:p>
        </p:txBody>
      </p:sp>
      <p:sp>
        <p:nvSpPr>
          <p:cNvPr id="8197" name="Rectangle 4">
            <a:extLst>
              <a:ext uri="{FF2B5EF4-FFF2-40B4-BE49-F238E27FC236}">
                <a16:creationId xmlns:a16="http://schemas.microsoft.com/office/drawing/2014/main" id="{8AB68BBD-5F43-4C61-A168-FF3306D19E3A}"/>
              </a:ext>
            </a:extLst>
          </p:cNvPr>
          <p:cNvSpPr>
            <a:spLocks noChangeArrowheads="1"/>
          </p:cNvSpPr>
          <p:nvPr/>
        </p:nvSpPr>
        <p:spPr bwMode="auto">
          <a:xfrm>
            <a:off x="4035003" y="861218"/>
            <a:ext cx="3764389" cy="851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9963" tIns="59981" rIns="119963" bIns="59981" anchor="t"/>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endParaRPr lang="es-AR" altLang="es-AR" sz="3199" b="1" dirty="0">
              <a:solidFill>
                <a:srgbClr val="0070C0"/>
              </a:solidFill>
              <a:latin typeface="Calibri"/>
              <a:ea typeface="Microsoft YaHei"/>
              <a:cs typeface="Calibri"/>
            </a:endParaRPr>
          </a:p>
        </p:txBody>
      </p:sp>
      <p:sp>
        <p:nvSpPr>
          <p:cNvPr id="8198" name="Rectangle 5">
            <a:extLst>
              <a:ext uri="{FF2B5EF4-FFF2-40B4-BE49-F238E27FC236}">
                <a16:creationId xmlns:a16="http://schemas.microsoft.com/office/drawing/2014/main" id="{F297EE09-73DC-4979-A756-9A797B4D2041}"/>
              </a:ext>
            </a:extLst>
          </p:cNvPr>
          <p:cNvSpPr>
            <a:spLocks noChangeArrowheads="1"/>
          </p:cNvSpPr>
          <p:nvPr/>
        </p:nvSpPr>
        <p:spPr bwMode="auto">
          <a:xfrm>
            <a:off x="7697980" y="1392338"/>
            <a:ext cx="3485321" cy="3163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9963" tIns="59981" rIns="119963" bIns="59981"/>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lnSpc>
                <a:spcPct val="100000"/>
              </a:lnSpc>
              <a:buClrTx/>
              <a:buFontTx/>
              <a:buNone/>
            </a:pPr>
            <a:r>
              <a:rPr lang="es-AR" altLang="es-AR" sz="2400" dirty="0">
                <a:solidFill>
                  <a:schemeClr val="tx1">
                    <a:lumMod val="65000"/>
                    <a:lumOff val="35000"/>
                  </a:schemeClr>
                </a:solidFill>
                <a:latin typeface="+mj-lt"/>
              </a:rPr>
              <a:t>Consiste en dar apariencia lícita a activos (dinero, bienes, valores, etc.) obtenidos en forma ilícita; es decir, obtenidos a través de la comisión de algún delito. </a:t>
            </a:r>
          </a:p>
          <a:p>
            <a:pPr algn="just" eaLnBrk="1" hangingPunct="1">
              <a:lnSpc>
                <a:spcPct val="100000"/>
              </a:lnSpc>
              <a:buClrTx/>
              <a:buFontTx/>
              <a:buNone/>
            </a:pPr>
            <a:endParaRPr lang="es-AR" altLang="es-AR" sz="2133" dirty="0">
              <a:solidFill>
                <a:srgbClr val="595959"/>
              </a:solidFill>
              <a:latin typeface="Calibri" panose="020F0502020204030204" pitchFamily="34" charset="0"/>
            </a:endParaRPr>
          </a:p>
        </p:txBody>
      </p:sp>
      <p:pic>
        <p:nvPicPr>
          <p:cNvPr id="11" name="Imagen 10">
            <a:extLst>
              <a:ext uri="{FF2B5EF4-FFF2-40B4-BE49-F238E27FC236}">
                <a16:creationId xmlns:a16="http://schemas.microsoft.com/office/drawing/2014/main" id="{F8733B1A-DBFE-4BFF-ACAD-C5278D328045}"/>
              </a:ext>
            </a:extLst>
          </p:cNvPr>
          <p:cNvPicPr>
            <a:picLocks noChangeAspect="1"/>
          </p:cNvPicPr>
          <p:nvPr/>
        </p:nvPicPr>
        <p:blipFill>
          <a:blip r:embed="rId3"/>
          <a:stretch>
            <a:fillRect/>
          </a:stretch>
        </p:blipFill>
        <p:spPr>
          <a:xfrm>
            <a:off x="0" y="15440"/>
            <a:ext cx="7148298" cy="6349530"/>
          </a:xfrm>
          <a:prstGeom prst="rect">
            <a:avLst/>
          </a:prstGeom>
        </p:spPr>
      </p:pic>
      <p:sp>
        <p:nvSpPr>
          <p:cNvPr id="12" name="CuadroTexto 11">
            <a:extLst>
              <a:ext uri="{FF2B5EF4-FFF2-40B4-BE49-F238E27FC236}">
                <a16:creationId xmlns:a16="http://schemas.microsoft.com/office/drawing/2014/main" id="{A3D7EFB7-F79C-4617-BB70-05FBBEA9EF2E}"/>
              </a:ext>
            </a:extLst>
          </p:cNvPr>
          <p:cNvSpPr txBox="1"/>
          <p:nvPr/>
        </p:nvSpPr>
        <p:spPr>
          <a:xfrm>
            <a:off x="4317486" y="6379780"/>
            <a:ext cx="2830812" cy="230832"/>
          </a:xfrm>
          <a:prstGeom prst="rect">
            <a:avLst/>
          </a:prstGeom>
          <a:noFill/>
        </p:spPr>
        <p:txBody>
          <a:bodyPr wrap="square" rtlCol="0">
            <a:spAutoFit/>
          </a:bodyPr>
          <a:lstStyle/>
          <a:p>
            <a:r>
              <a:rPr lang="es-AR" sz="900" i="1" dirty="0"/>
              <a:t>https://blog.nosis.com/lavado-de-dinero-compliance/</a:t>
            </a:r>
          </a:p>
        </p:txBody>
      </p:sp>
      <p:pic>
        <p:nvPicPr>
          <p:cNvPr id="3" name="Imagen 2">
            <a:extLst>
              <a:ext uri="{FF2B5EF4-FFF2-40B4-BE49-F238E27FC236}">
                <a16:creationId xmlns:a16="http://schemas.microsoft.com/office/drawing/2014/main" id="{2DBAC5BA-30A4-4138-B29C-023D2DDCCE89}"/>
              </a:ext>
            </a:extLst>
          </p:cNvPr>
          <p:cNvPicPr>
            <a:picLocks noChangeAspect="1"/>
          </p:cNvPicPr>
          <p:nvPr/>
        </p:nvPicPr>
        <p:blipFill>
          <a:blip r:embed="rId4"/>
          <a:stretch>
            <a:fillRect/>
          </a:stretch>
        </p:blipFill>
        <p:spPr>
          <a:xfrm>
            <a:off x="8925124" y="185638"/>
            <a:ext cx="1100298" cy="11162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FCDD98D-CCCF-4C45-86CA-71FEE145BBC5}"/>
              </a:ext>
            </a:extLst>
          </p:cNvPr>
          <p:cNvSpPr txBox="1"/>
          <p:nvPr/>
        </p:nvSpPr>
        <p:spPr>
          <a:xfrm>
            <a:off x="261196" y="75106"/>
            <a:ext cx="8719930" cy="954107"/>
          </a:xfrm>
          <a:prstGeom prst="rect">
            <a:avLst/>
          </a:prstGeom>
          <a:noFill/>
        </p:spPr>
        <p:txBody>
          <a:bodyPr wrap="square" rtlCol="0">
            <a:spAutoFit/>
          </a:bodyPr>
          <a:lstStyle/>
          <a:p>
            <a:r>
              <a:rPr lang="es-AR" sz="2800" b="1" dirty="0">
                <a:solidFill>
                  <a:srgbClr val="0070C0"/>
                </a:solidFill>
              </a:rPr>
              <a:t>SISTEMA PREVENTIVO DE LA</a:t>
            </a:r>
          </a:p>
          <a:p>
            <a:r>
              <a:rPr lang="es-AR" sz="2800" b="1" dirty="0">
                <a:solidFill>
                  <a:srgbClr val="0070C0"/>
                </a:solidFill>
              </a:rPr>
              <a:t>DESDE DISTINTOS ENFOQUES</a:t>
            </a:r>
          </a:p>
        </p:txBody>
      </p:sp>
      <p:graphicFrame>
        <p:nvGraphicFramePr>
          <p:cNvPr id="2" name="Diagrama 1">
            <a:extLst>
              <a:ext uri="{FF2B5EF4-FFF2-40B4-BE49-F238E27FC236}">
                <a16:creationId xmlns:a16="http://schemas.microsoft.com/office/drawing/2014/main" id="{0513A615-DA73-447F-88B5-8A9FD5E3E02D}"/>
              </a:ext>
            </a:extLst>
          </p:cNvPr>
          <p:cNvGraphicFramePr/>
          <p:nvPr>
            <p:extLst>
              <p:ext uri="{D42A27DB-BD31-4B8C-83A1-F6EECF244321}">
                <p14:modId xmlns:p14="http://schemas.microsoft.com/office/powerpoint/2010/main" val="2686415012"/>
              </p:ext>
            </p:extLst>
          </p:nvPr>
        </p:nvGraphicFramePr>
        <p:xfrm>
          <a:off x="734290" y="1274618"/>
          <a:ext cx="9933710" cy="4554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F9B28CC3-DDC0-41EB-93BF-B4CD075183D4}"/>
              </a:ext>
            </a:extLst>
          </p:cNvPr>
          <p:cNvPicPr>
            <a:picLocks noChangeAspect="1"/>
          </p:cNvPicPr>
          <p:nvPr/>
        </p:nvPicPr>
        <p:blipFill>
          <a:blip r:embed="rId7"/>
          <a:stretch>
            <a:fillRect/>
          </a:stretch>
        </p:blipFill>
        <p:spPr>
          <a:xfrm rot="869501">
            <a:off x="7168798" y="5039508"/>
            <a:ext cx="1152525" cy="904875"/>
          </a:xfrm>
          <a:prstGeom prst="rect">
            <a:avLst/>
          </a:prstGeom>
        </p:spPr>
      </p:pic>
      <p:sp>
        <p:nvSpPr>
          <p:cNvPr id="3" name="CuadroTexto 2">
            <a:extLst>
              <a:ext uri="{FF2B5EF4-FFF2-40B4-BE49-F238E27FC236}">
                <a16:creationId xmlns:a16="http://schemas.microsoft.com/office/drawing/2014/main" id="{72748F75-F4C8-4996-8B6E-0350F5DE6CC3}"/>
              </a:ext>
            </a:extLst>
          </p:cNvPr>
          <p:cNvSpPr txBox="1"/>
          <p:nvPr/>
        </p:nvSpPr>
        <p:spPr>
          <a:xfrm>
            <a:off x="8416206" y="5393635"/>
            <a:ext cx="3338471" cy="461665"/>
          </a:xfrm>
          <a:prstGeom prst="rect">
            <a:avLst/>
          </a:prstGeom>
          <a:noFill/>
        </p:spPr>
        <p:txBody>
          <a:bodyPr wrap="square" rtlCol="0">
            <a:spAutoFit/>
          </a:bodyPr>
          <a:lstStyle/>
          <a:p>
            <a:r>
              <a:rPr lang="es-AR" sz="1200" dirty="0">
                <a:solidFill>
                  <a:schemeClr val="accent2"/>
                </a:solidFill>
              </a:rPr>
              <a:t>Para este punto listados emitidos por el GAFI, Evaluaciones mutuas del GAFI. </a:t>
            </a:r>
          </a:p>
        </p:txBody>
      </p:sp>
    </p:spTree>
    <p:extLst>
      <p:ext uri="{BB962C8B-B14F-4D97-AF65-F5344CB8AC3E}">
        <p14:creationId xmlns:p14="http://schemas.microsoft.com/office/powerpoint/2010/main" val="2737432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7ACED-A923-4283-A778-34A793633BAA}"/>
              </a:ext>
            </a:extLst>
          </p:cNvPr>
          <p:cNvSpPr txBox="1"/>
          <p:nvPr/>
        </p:nvSpPr>
        <p:spPr>
          <a:xfrm>
            <a:off x="1775791" y="1868557"/>
            <a:ext cx="8375374" cy="1938992"/>
          </a:xfrm>
          <a:prstGeom prst="rect">
            <a:avLst/>
          </a:prstGeom>
          <a:noFill/>
        </p:spPr>
        <p:txBody>
          <a:bodyPr wrap="square" rtlCol="0">
            <a:spAutoFit/>
          </a:bodyPr>
          <a:lstStyle/>
          <a:p>
            <a:pPr algn="ctr"/>
            <a:r>
              <a:rPr lang="es-AR" sz="6000" dirty="0">
                <a:solidFill>
                  <a:schemeClr val="tx1">
                    <a:lumMod val="65000"/>
                    <a:lumOff val="35000"/>
                  </a:schemeClr>
                </a:solidFill>
                <a:ea typeface="Adobe Gothic Std B" panose="020B0800000000000000" pitchFamily="34" charset="-128"/>
              </a:rPr>
              <a:t>FINANCIAMIENTO TERRORISMO</a:t>
            </a:r>
          </a:p>
        </p:txBody>
      </p:sp>
      <p:cxnSp>
        <p:nvCxnSpPr>
          <p:cNvPr id="5" name="Conector recto 4">
            <a:extLst>
              <a:ext uri="{FF2B5EF4-FFF2-40B4-BE49-F238E27FC236}">
                <a16:creationId xmlns:a16="http://schemas.microsoft.com/office/drawing/2014/main" id="{2E3176A3-691B-437B-A07E-AD345EDBC87E}"/>
              </a:ext>
            </a:extLst>
          </p:cNvPr>
          <p:cNvCxnSpPr/>
          <p:nvPr/>
        </p:nvCxnSpPr>
        <p:spPr>
          <a:xfrm>
            <a:off x="987287" y="5565913"/>
            <a:ext cx="102174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519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F0999AD1-CBCF-4E16-A43C-B7CFA7F29C31}"/>
              </a:ext>
            </a:extLst>
          </p:cNvPr>
          <p:cNvGraphicFramePr/>
          <p:nvPr/>
        </p:nvGraphicFramePr>
        <p:xfrm>
          <a:off x="481495" y="58714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809AA39D-AB86-4D87-BE49-26C03DD8F326}"/>
              </a:ext>
            </a:extLst>
          </p:cNvPr>
          <p:cNvSpPr txBox="1"/>
          <p:nvPr/>
        </p:nvSpPr>
        <p:spPr>
          <a:xfrm>
            <a:off x="8772939" y="2716694"/>
            <a:ext cx="2937566" cy="2031325"/>
          </a:xfrm>
          <a:prstGeom prst="rect">
            <a:avLst/>
          </a:prstGeom>
          <a:noFill/>
        </p:spPr>
        <p:txBody>
          <a:bodyPr wrap="square" rtlCol="0">
            <a:spAutoFit/>
          </a:bodyPr>
          <a:lstStyle/>
          <a:p>
            <a:pPr algn="ctr"/>
            <a:r>
              <a:rPr lang="es-AR" b="1" dirty="0">
                <a:solidFill>
                  <a:schemeClr val="accent1">
                    <a:lumMod val="50000"/>
                  </a:schemeClr>
                </a:solidFill>
              </a:rPr>
              <a:t>DIFERENCIA </a:t>
            </a:r>
          </a:p>
          <a:p>
            <a:pPr algn="ctr"/>
            <a:r>
              <a:rPr lang="es-AR" b="1" dirty="0">
                <a:solidFill>
                  <a:schemeClr val="accent1">
                    <a:lumMod val="50000"/>
                  </a:schemeClr>
                </a:solidFill>
              </a:rPr>
              <a:t>FINANCIAR Y CONCRETAR LA OPERACIÓN/ATENTADO</a:t>
            </a:r>
          </a:p>
          <a:p>
            <a:pPr algn="ctr"/>
            <a:endParaRPr lang="es-AR" b="1" dirty="0">
              <a:solidFill>
                <a:schemeClr val="accent1">
                  <a:lumMod val="50000"/>
                </a:schemeClr>
              </a:solidFill>
            </a:endParaRPr>
          </a:p>
          <a:p>
            <a:pPr algn="ctr"/>
            <a:r>
              <a:rPr lang="es-AR" b="1" dirty="0">
                <a:solidFill>
                  <a:schemeClr val="accent1">
                    <a:lumMod val="50000"/>
                  </a:schemeClr>
                </a:solidFill>
              </a:rPr>
              <a:t>Fondos ilícitos como lícitos</a:t>
            </a:r>
          </a:p>
        </p:txBody>
      </p:sp>
      <p:sp>
        <p:nvSpPr>
          <p:cNvPr id="2" name="CuadroTexto 1">
            <a:extLst>
              <a:ext uri="{FF2B5EF4-FFF2-40B4-BE49-F238E27FC236}">
                <a16:creationId xmlns:a16="http://schemas.microsoft.com/office/drawing/2014/main" id="{1C68FED0-A074-4F80-9694-AA40B47E12B9}"/>
              </a:ext>
            </a:extLst>
          </p:cNvPr>
          <p:cNvSpPr txBox="1"/>
          <p:nvPr/>
        </p:nvSpPr>
        <p:spPr>
          <a:xfrm>
            <a:off x="9082369" y="5884606"/>
            <a:ext cx="2937566" cy="646331"/>
          </a:xfrm>
          <a:prstGeom prst="rect">
            <a:avLst/>
          </a:prstGeom>
          <a:noFill/>
        </p:spPr>
        <p:txBody>
          <a:bodyPr wrap="square" rtlCol="0">
            <a:spAutoFit/>
          </a:bodyPr>
          <a:lstStyle/>
          <a:p>
            <a:r>
              <a:rPr lang="es-AR" dirty="0">
                <a:solidFill>
                  <a:schemeClr val="accent2"/>
                </a:solidFill>
              </a:rPr>
              <a:t>Artículo 41 quinques CP</a:t>
            </a:r>
          </a:p>
          <a:p>
            <a:r>
              <a:rPr lang="es-AR" dirty="0">
                <a:solidFill>
                  <a:schemeClr val="accent2"/>
                </a:solidFill>
              </a:rPr>
              <a:t>Artículo 306 CP</a:t>
            </a:r>
          </a:p>
        </p:txBody>
      </p:sp>
    </p:spTree>
    <p:extLst>
      <p:ext uri="{BB962C8B-B14F-4D97-AF65-F5344CB8AC3E}">
        <p14:creationId xmlns:p14="http://schemas.microsoft.com/office/powerpoint/2010/main" val="1822393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89049-E77B-430B-8760-240A823ED857}"/>
              </a:ext>
            </a:extLst>
          </p:cNvPr>
          <p:cNvSpPr>
            <a:spLocks noGrp="1"/>
          </p:cNvSpPr>
          <p:nvPr>
            <p:ph type="title"/>
          </p:nvPr>
        </p:nvSpPr>
        <p:spPr>
          <a:xfrm>
            <a:off x="285595" y="842168"/>
            <a:ext cx="10515600" cy="2852737"/>
          </a:xfrm>
        </p:spPr>
        <p:txBody>
          <a:bodyPr/>
          <a:lstStyle/>
          <a:p>
            <a:r>
              <a:rPr lang="es-AR" dirty="0">
                <a:solidFill>
                  <a:srgbClr val="0070C0"/>
                </a:solidFill>
              </a:rPr>
              <a:t>Res. UIF 29/2013</a:t>
            </a:r>
          </a:p>
        </p:txBody>
      </p:sp>
      <p:sp>
        <p:nvSpPr>
          <p:cNvPr id="4" name="Marcador de texto 3">
            <a:extLst>
              <a:ext uri="{FF2B5EF4-FFF2-40B4-BE49-F238E27FC236}">
                <a16:creationId xmlns:a16="http://schemas.microsoft.com/office/drawing/2014/main" id="{70197C16-01D7-4969-989B-6899491E1654}"/>
              </a:ext>
            </a:extLst>
          </p:cNvPr>
          <p:cNvSpPr>
            <a:spLocks noGrp="1"/>
          </p:cNvSpPr>
          <p:nvPr>
            <p:ph type="body" idx="1"/>
          </p:nvPr>
        </p:nvSpPr>
        <p:spPr>
          <a:xfrm>
            <a:off x="290509" y="3694905"/>
            <a:ext cx="10515600" cy="1500187"/>
          </a:xfrm>
        </p:spPr>
        <p:txBody>
          <a:bodyPr/>
          <a:lstStyle/>
          <a:p>
            <a:r>
              <a:rPr lang="es-AR" dirty="0">
                <a:solidFill>
                  <a:schemeClr val="accent1">
                    <a:lumMod val="50000"/>
                  </a:schemeClr>
                </a:solidFill>
              </a:rPr>
              <a:t>RFT – Reporte de Financiamiento del Terrorismo</a:t>
            </a:r>
          </a:p>
          <a:p>
            <a:endParaRPr lang="es-AR" dirty="0">
              <a:solidFill>
                <a:schemeClr val="accent1">
                  <a:lumMod val="50000"/>
                </a:schemeClr>
              </a:solidFill>
            </a:endParaRPr>
          </a:p>
          <a:p>
            <a:r>
              <a:rPr lang="es-AR" b="0" i="0" dirty="0">
                <a:solidFill>
                  <a:schemeClr val="tx1">
                    <a:lumMod val="50000"/>
                    <a:lumOff val="50000"/>
                  </a:schemeClr>
                </a:solidFill>
                <a:effectLst/>
              </a:rPr>
              <a:t>Resolución 1267 (1999) del Consejo de Seguridad de las Naciones Unidas</a:t>
            </a:r>
            <a:endParaRPr lang="es-AR" dirty="0">
              <a:solidFill>
                <a:schemeClr val="tx1">
                  <a:lumMod val="50000"/>
                  <a:lumOff val="50000"/>
                </a:schemeClr>
              </a:solidFill>
            </a:endParaRPr>
          </a:p>
        </p:txBody>
      </p:sp>
      <p:pic>
        <p:nvPicPr>
          <p:cNvPr id="5" name="Imagen 4">
            <a:extLst>
              <a:ext uri="{FF2B5EF4-FFF2-40B4-BE49-F238E27FC236}">
                <a16:creationId xmlns:a16="http://schemas.microsoft.com/office/drawing/2014/main" id="{4FB378BC-B933-4BF3-80B8-31BFCE8FF10B}"/>
              </a:ext>
            </a:extLst>
          </p:cNvPr>
          <p:cNvPicPr>
            <a:picLocks noChangeAspect="1"/>
          </p:cNvPicPr>
          <p:nvPr/>
        </p:nvPicPr>
        <p:blipFill>
          <a:blip r:embed="rId2"/>
          <a:stretch>
            <a:fillRect/>
          </a:stretch>
        </p:blipFill>
        <p:spPr>
          <a:xfrm>
            <a:off x="285595" y="208526"/>
            <a:ext cx="6429375" cy="552450"/>
          </a:xfrm>
          <a:prstGeom prst="rect">
            <a:avLst/>
          </a:prstGeom>
        </p:spPr>
      </p:pic>
      <p:sp>
        <p:nvSpPr>
          <p:cNvPr id="6" name="CuadroTexto 5">
            <a:extLst>
              <a:ext uri="{FF2B5EF4-FFF2-40B4-BE49-F238E27FC236}">
                <a16:creationId xmlns:a16="http://schemas.microsoft.com/office/drawing/2014/main" id="{D1ED29EC-45EA-409A-99FF-5CA9BB8B29F4}"/>
              </a:ext>
            </a:extLst>
          </p:cNvPr>
          <p:cNvSpPr txBox="1"/>
          <p:nvPr/>
        </p:nvSpPr>
        <p:spPr>
          <a:xfrm>
            <a:off x="309258" y="5192376"/>
            <a:ext cx="4130007" cy="646331"/>
          </a:xfrm>
          <a:prstGeom prst="rect">
            <a:avLst/>
          </a:prstGeom>
          <a:noFill/>
        </p:spPr>
        <p:txBody>
          <a:bodyPr wrap="square" rtlCol="0">
            <a:spAutoFit/>
          </a:bodyPr>
          <a:lstStyle/>
          <a:p>
            <a:r>
              <a:rPr lang="es-AR" dirty="0">
                <a:solidFill>
                  <a:schemeClr val="accent2"/>
                </a:solidFill>
              </a:rPr>
              <a:t>Congelamiento de activos.</a:t>
            </a:r>
          </a:p>
          <a:p>
            <a:endParaRPr lang="es-AR" dirty="0"/>
          </a:p>
        </p:txBody>
      </p:sp>
      <p:pic>
        <p:nvPicPr>
          <p:cNvPr id="7" name="Imagen 6">
            <a:extLst>
              <a:ext uri="{FF2B5EF4-FFF2-40B4-BE49-F238E27FC236}">
                <a16:creationId xmlns:a16="http://schemas.microsoft.com/office/drawing/2014/main" id="{B5400325-EDED-4A27-A076-3FFEE15AFEEB}"/>
              </a:ext>
            </a:extLst>
          </p:cNvPr>
          <p:cNvPicPr>
            <a:picLocks noChangeAspect="1"/>
          </p:cNvPicPr>
          <p:nvPr/>
        </p:nvPicPr>
        <p:blipFill>
          <a:blip r:embed="rId3"/>
          <a:stretch>
            <a:fillRect/>
          </a:stretch>
        </p:blipFill>
        <p:spPr>
          <a:xfrm>
            <a:off x="9704914" y="842168"/>
            <a:ext cx="2192562" cy="1074355"/>
          </a:xfrm>
          <a:prstGeom prst="rect">
            <a:avLst/>
          </a:prstGeom>
        </p:spPr>
      </p:pic>
      <p:pic>
        <p:nvPicPr>
          <p:cNvPr id="9" name="Imagen 8">
            <a:extLst>
              <a:ext uri="{FF2B5EF4-FFF2-40B4-BE49-F238E27FC236}">
                <a16:creationId xmlns:a16="http://schemas.microsoft.com/office/drawing/2014/main" id="{7C3799D2-1D27-402E-B185-67265CA4B2F0}"/>
              </a:ext>
            </a:extLst>
          </p:cNvPr>
          <p:cNvPicPr>
            <a:picLocks noChangeAspect="1"/>
          </p:cNvPicPr>
          <p:nvPr/>
        </p:nvPicPr>
        <p:blipFill>
          <a:blip r:embed="rId4"/>
          <a:stretch>
            <a:fillRect/>
          </a:stretch>
        </p:blipFill>
        <p:spPr>
          <a:xfrm>
            <a:off x="9808290" y="1997715"/>
            <a:ext cx="1990725" cy="1609725"/>
          </a:xfrm>
          <a:prstGeom prst="rect">
            <a:avLst/>
          </a:prstGeom>
        </p:spPr>
      </p:pic>
    </p:spTree>
    <p:extLst>
      <p:ext uri="{BB962C8B-B14F-4D97-AF65-F5344CB8AC3E}">
        <p14:creationId xmlns:p14="http://schemas.microsoft.com/office/powerpoint/2010/main" val="2120767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732AC-2F1B-4ECF-AF02-525F8D4001D2}"/>
              </a:ext>
            </a:extLst>
          </p:cNvPr>
          <p:cNvSpPr>
            <a:spLocks noGrp="1"/>
          </p:cNvSpPr>
          <p:nvPr>
            <p:ph type="title"/>
          </p:nvPr>
        </p:nvSpPr>
        <p:spPr>
          <a:xfrm>
            <a:off x="838200" y="2123779"/>
            <a:ext cx="10515600" cy="1566746"/>
          </a:xfrm>
        </p:spPr>
        <p:txBody>
          <a:bodyPr/>
          <a:lstStyle/>
          <a:p>
            <a:r>
              <a:rPr lang="es-AR" dirty="0">
                <a:solidFill>
                  <a:srgbClr val="0070C0"/>
                </a:solidFill>
              </a:rPr>
              <a:t>Decreto 489/2019 (RePET)</a:t>
            </a:r>
          </a:p>
        </p:txBody>
      </p:sp>
      <p:sp>
        <p:nvSpPr>
          <p:cNvPr id="3" name="Marcador de texto 2">
            <a:extLst>
              <a:ext uri="{FF2B5EF4-FFF2-40B4-BE49-F238E27FC236}">
                <a16:creationId xmlns:a16="http://schemas.microsoft.com/office/drawing/2014/main" id="{E6D35AD5-0581-4F74-9319-9D47206301BD}"/>
              </a:ext>
            </a:extLst>
          </p:cNvPr>
          <p:cNvSpPr>
            <a:spLocks noGrp="1"/>
          </p:cNvSpPr>
          <p:nvPr>
            <p:ph type="body" idx="1"/>
          </p:nvPr>
        </p:nvSpPr>
        <p:spPr>
          <a:xfrm>
            <a:off x="566531" y="3690525"/>
            <a:ext cx="10515600" cy="464034"/>
          </a:xfrm>
        </p:spPr>
        <p:txBody>
          <a:bodyPr>
            <a:normAutofit lnSpcReduction="10000"/>
          </a:bodyPr>
          <a:lstStyle/>
          <a:p>
            <a:pPr algn="just"/>
            <a:r>
              <a:rPr lang="es-AR" sz="1400" b="0" i="0" dirty="0">
                <a:solidFill>
                  <a:schemeClr val="tx1">
                    <a:lumMod val="50000"/>
                    <a:lumOff val="50000"/>
                  </a:schemeClr>
                </a:solidFill>
                <a:effectLst/>
              </a:rPr>
              <a:t>REGISTRO PÚBLICO DE PERSONAS Y ENTIDADES VINCULADAS A ACTOS DE TERRORISMO Y SU FINANCIAMIENTO (RePET), funciona en el ámbito del MINISTERIO DE JUSTICIA Y DERECHOS HUMANOS.</a:t>
            </a:r>
            <a:endParaRPr lang="es-AR" sz="1400" dirty="0">
              <a:solidFill>
                <a:schemeClr val="tx1">
                  <a:lumMod val="50000"/>
                  <a:lumOff val="50000"/>
                </a:schemeClr>
              </a:solidFill>
            </a:endParaRPr>
          </a:p>
        </p:txBody>
      </p:sp>
      <p:pic>
        <p:nvPicPr>
          <p:cNvPr id="5" name="Imagen 4">
            <a:extLst>
              <a:ext uri="{FF2B5EF4-FFF2-40B4-BE49-F238E27FC236}">
                <a16:creationId xmlns:a16="http://schemas.microsoft.com/office/drawing/2014/main" id="{DC810AF1-65B7-4553-9FDF-B8E45AE6E1D1}"/>
              </a:ext>
            </a:extLst>
          </p:cNvPr>
          <p:cNvPicPr>
            <a:picLocks noChangeAspect="1"/>
          </p:cNvPicPr>
          <p:nvPr/>
        </p:nvPicPr>
        <p:blipFill>
          <a:blip r:embed="rId2"/>
          <a:stretch>
            <a:fillRect/>
          </a:stretch>
        </p:blipFill>
        <p:spPr>
          <a:xfrm>
            <a:off x="1992312" y="268910"/>
            <a:ext cx="7496175" cy="2047875"/>
          </a:xfrm>
          <a:prstGeom prst="rect">
            <a:avLst/>
          </a:prstGeom>
        </p:spPr>
      </p:pic>
      <p:sp>
        <p:nvSpPr>
          <p:cNvPr id="7" name="CuadroTexto 6">
            <a:extLst>
              <a:ext uri="{FF2B5EF4-FFF2-40B4-BE49-F238E27FC236}">
                <a16:creationId xmlns:a16="http://schemas.microsoft.com/office/drawing/2014/main" id="{CB6DA6E1-9F8C-4E20-9366-03E3CB1F4069}"/>
              </a:ext>
            </a:extLst>
          </p:cNvPr>
          <p:cNvSpPr txBox="1"/>
          <p:nvPr/>
        </p:nvSpPr>
        <p:spPr>
          <a:xfrm>
            <a:off x="4426227" y="6296927"/>
            <a:ext cx="2796209" cy="646331"/>
          </a:xfrm>
          <a:prstGeom prst="rect">
            <a:avLst/>
          </a:prstGeom>
          <a:noFill/>
        </p:spPr>
        <p:txBody>
          <a:bodyPr wrap="square">
            <a:spAutoFit/>
          </a:bodyPr>
          <a:lstStyle/>
          <a:p>
            <a:r>
              <a:rPr lang="es-AR" dirty="0">
                <a:hlinkClick r:id="rId3"/>
              </a:rPr>
              <a:t>https://repet.jus.gob.ar/</a:t>
            </a:r>
            <a:endParaRPr lang="es-AR" dirty="0"/>
          </a:p>
          <a:p>
            <a:endParaRPr lang="es-AR" dirty="0"/>
          </a:p>
        </p:txBody>
      </p:sp>
      <p:sp>
        <p:nvSpPr>
          <p:cNvPr id="4" name="CuadroTexto 3">
            <a:extLst>
              <a:ext uri="{FF2B5EF4-FFF2-40B4-BE49-F238E27FC236}">
                <a16:creationId xmlns:a16="http://schemas.microsoft.com/office/drawing/2014/main" id="{A95D29D7-91FF-420A-AACC-D5CAA64156C4}"/>
              </a:ext>
            </a:extLst>
          </p:cNvPr>
          <p:cNvSpPr txBox="1"/>
          <p:nvPr/>
        </p:nvSpPr>
        <p:spPr>
          <a:xfrm>
            <a:off x="1166190" y="4564773"/>
            <a:ext cx="9528313" cy="1384995"/>
          </a:xfrm>
          <a:prstGeom prst="rect">
            <a:avLst/>
          </a:prstGeom>
          <a:noFill/>
        </p:spPr>
        <p:txBody>
          <a:bodyPr wrap="square" rtlCol="0">
            <a:spAutoFit/>
          </a:bodyPr>
          <a:lstStyle/>
          <a:p>
            <a:pPr marL="285750" indent="-285750" algn="just">
              <a:buFont typeface="Wingdings" panose="05000000000000000000" pitchFamily="2" charset="2"/>
              <a:buChar char="ü"/>
            </a:pPr>
            <a:r>
              <a:rPr lang="es-AR" sz="1400" dirty="0">
                <a:solidFill>
                  <a:srgbClr val="0070C0"/>
                </a:solidFill>
              </a:rPr>
              <a:t>sobre la que haya recaído resolución judicial o del Ministerio Público Fiscal que le impute o admita la formalización de una investigación por la comisión de un acto terrorista o por si financiamiento; </a:t>
            </a:r>
          </a:p>
          <a:p>
            <a:pPr marL="285750" indent="-285750" algn="just">
              <a:buFont typeface="Wingdings" panose="05000000000000000000" pitchFamily="2" charset="2"/>
              <a:buChar char="ü"/>
            </a:pPr>
            <a:r>
              <a:rPr lang="es-AR" sz="1400" dirty="0">
                <a:solidFill>
                  <a:srgbClr val="0070C0"/>
                </a:solidFill>
              </a:rPr>
              <a:t>incluida en las listas elaboradas de conformidad con la Resolución 1267 (1999) y sucesivas y concordantes del CONSEJO DE SEGURIDAD de las NACIONES UNIDAS (CSNU); </a:t>
            </a:r>
          </a:p>
          <a:p>
            <a:pPr marL="285750" indent="-285750" algn="just">
              <a:buFont typeface="Wingdings" panose="05000000000000000000" pitchFamily="2" charset="2"/>
              <a:buChar char="ü"/>
            </a:pPr>
            <a:r>
              <a:rPr lang="es-AR" sz="1400" dirty="0">
                <a:solidFill>
                  <a:srgbClr val="0070C0"/>
                </a:solidFill>
              </a:rPr>
              <a:t>sobre la cual la UNIDAD DE INFORMACIÓN FINANCIERA haya ordenado el congelamiento administrativo de activos.</a:t>
            </a:r>
          </a:p>
        </p:txBody>
      </p:sp>
    </p:spTree>
    <p:extLst>
      <p:ext uri="{BB962C8B-B14F-4D97-AF65-F5344CB8AC3E}">
        <p14:creationId xmlns:p14="http://schemas.microsoft.com/office/powerpoint/2010/main" val="1837336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C859658-43D4-46D8-ABDF-33AB98468DF9}"/>
              </a:ext>
            </a:extLst>
          </p:cNvPr>
          <p:cNvPicPr/>
          <p:nvPr/>
        </p:nvPicPr>
        <p:blipFill>
          <a:blip r:embed="rId2">
            <a:extLst>
              <a:ext uri="{28A0092B-C50C-407E-A947-70E740481C1C}">
                <a14:useLocalDpi xmlns:a14="http://schemas.microsoft.com/office/drawing/2010/main" val="0"/>
              </a:ext>
            </a:extLst>
          </a:blip>
          <a:srcRect l="-9" t="-18" r="-9" b="-18"/>
          <a:stretch>
            <a:fillRect/>
          </a:stretch>
        </p:blipFill>
        <p:spPr bwMode="auto">
          <a:xfrm>
            <a:off x="4174434" y="1131405"/>
            <a:ext cx="6679095" cy="3785152"/>
          </a:xfrm>
          <a:prstGeom prst="rect">
            <a:avLst/>
          </a:prstGeom>
          <a:solidFill>
            <a:srgbClr val="FFFFFF"/>
          </a:solidFill>
          <a:ln>
            <a:noFill/>
          </a:ln>
        </p:spPr>
      </p:pic>
      <p:cxnSp>
        <p:nvCxnSpPr>
          <p:cNvPr id="3" name="Conector recto de flecha 2">
            <a:extLst>
              <a:ext uri="{FF2B5EF4-FFF2-40B4-BE49-F238E27FC236}">
                <a16:creationId xmlns:a16="http://schemas.microsoft.com/office/drawing/2014/main" id="{40B37A94-9C72-42D0-BB30-52FF24A65F5B}"/>
              </a:ext>
            </a:extLst>
          </p:cNvPr>
          <p:cNvCxnSpPr>
            <a:cxnSpLocks/>
          </p:cNvCxnSpPr>
          <p:nvPr/>
        </p:nvCxnSpPr>
        <p:spPr>
          <a:xfrm flipH="1" flipV="1">
            <a:off x="6638359" y="779048"/>
            <a:ext cx="210015" cy="1311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CB68CE44-E204-4DF4-B384-D590BABDC1B7}"/>
              </a:ext>
            </a:extLst>
          </p:cNvPr>
          <p:cNvGrpSpPr/>
          <p:nvPr/>
        </p:nvGrpSpPr>
        <p:grpSpPr>
          <a:xfrm>
            <a:off x="5334002" y="265250"/>
            <a:ext cx="2286000" cy="524459"/>
            <a:chOff x="2985678" y="738995"/>
            <a:chExt cx="2286000" cy="524459"/>
          </a:xfrm>
        </p:grpSpPr>
        <p:sp>
          <p:nvSpPr>
            <p:cNvPr id="5" name="CuadroTexto 4">
              <a:extLst>
                <a:ext uri="{FF2B5EF4-FFF2-40B4-BE49-F238E27FC236}">
                  <a16:creationId xmlns:a16="http://schemas.microsoft.com/office/drawing/2014/main" id="{A18442EC-80BF-4CBA-8C44-EB5E603418EF}"/>
                </a:ext>
              </a:extLst>
            </p:cNvPr>
            <p:cNvSpPr txBox="1"/>
            <p:nvPr/>
          </p:nvSpPr>
          <p:spPr>
            <a:xfrm>
              <a:off x="2985678" y="789625"/>
              <a:ext cx="2286000" cy="369332"/>
            </a:xfrm>
            <a:prstGeom prst="rect">
              <a:avLst/>
            </a:prstGeom>
            <a:noFill/>
          </p:spPr>
          <p:txBody>
            <a:bodyPr wrap="square" rtlCol="0">
              <a:spAutoFit/>
            </a:bodyPr>
            <a:lstStyle/>
            <a:p>
              <a:r>
                <a:rPr lang="es-AR" b="1" dirty="0">
                  <a:solidFill>
                    <a:srgbClr val="0070C0"/>
                  </a:solidFill>
                </a:rPr>
                <a:t>Economía Informal</a:t>
              </a:r>
            </a:p>
          </p:txBody>
        </p:sp>
        <p:sp>
          <p:nvSpPr>
            <p:cNvPr id="7" name="Rectángulo: esquinas redondeadas 6">
              <a:extLst>
                <a:ext uri="{FF2B5EF4-FFF2-40B4-BE49-F238E27FC236}">
                  <a16:creationId xmlns:a16="http://schemas.microsoft.com/office/drawing/2014/main" id="{4A4516E5-A6B5-4435-BEED-0121F04BD190}"/>
                </a:ext>
              </a:extLst>
            </p:cNvPr>
            <p:cNvSpPr/>
            <p:nvPr/>
          </p:nvSpPr>
          <p:spPr>
            <a:xfrm>
              <a:off x="2985678" y="738995"/>
              <a:ext cx="2286000" cy="52445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0" name="Cerrar llave 9">
            <a:extLst>
              <a:ext uri="{FF2B5EF4-FFF2-40B4-BE49-F238E27FC236}">
                <a16:creationId xmlns:a16="http://schemas.microsoft.com/office/drawing/2014/main" id="{AEF8873E-10A4-46F9-BFE1-DE47A387CE0A}"/>
              </a:ext>
            </a:extLst>
          </p:cNvPr>
          <p:cNvSpPr/>
          <p:nvPr/>
        </p:nvSpPr>
        <p:spPr>
          <a:xfrm>
            <a:off x="10377181" y="295725"/>
            <a:ext cx="991426" cy="54308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1" name="CuadroTexto 10">
            <a:extLst>
              <a:ext uri="{FF2B5EF4-FFF2-40B4-BE49-F238E27FC236}">
                <a16:creationId xmlns:a16="http://schemas.microsoft.com/office/drawing/2014/main" id="{B62FFFED-3BE3-4609-AF49-3542F37E8D4A}"/>
              </a:ext>
            </a:extLst>
          </p:cNvPr>
          <p:cNvSpPr txBox="1"/>
          <p:nvPr/>
        </p:nvSpPr>
        <p:spPr>
          <a:xfrm>
            <a:off x="10743638" y="1306111"/>
            <a:ext cx="1622769" cy="1569660"/>
          </a:xfrm>
          <a:prstGeom prst="rect">
            <a:avLst/>
          </a:prstGeom>
          <a:noFill/>
        </p:spPr>
        <p:txBody>
          <a:bodyPr wrap="square" rtlCol="0">
            <a:spAutoFit/>
          </a:bodyPr>
          <a:lstStyle/>
          <a:p>
            <a:pPr algn="ctr"/>
            <a:r>
              <a:rPr lang="es-AR" sz="1600" dirty="0">
                <a:solidFill>
                  <a:srgbClr val="0070C0"/>
                </a:solidFill>
              </a:rPr>
              <a:t>Técnicas sofisticadas </a:t>
            </a:r>
          </a:p>
          <a:p>
            <a:pPr algn="ctr"/>
            <a:r>
              <a:rPr lang="es-AR" sz="1600" dirty="0">
                <a:solidFill>
                  <a:srgbClr val="0070C0"/>
                </a:solidFill>
              </a:rPr>
              <a:t>O no tanto …</a:t>
            </a:r>
          </a:p>
          <a:p>
            <a:pPr algn="ctr"/>
            <a:r>
              <a:rPr lang="es-AR" sz="1600" dirty="0">
                <a:solidFill>
                  <a:srgbClr val="0070C0"/>
                </a:solidFill>
              </a:rPr>
              <a:t>FFI se utilizarán en la informalidad</a:t>
            </a:r>
          </a:p>
        </p:txBody>
      </p:sp>
      <p:pic>
        <p:nvPicPr>
          <p:cNvPr id="6" name="Imagen 5">
            <a:extLst>
              <a:ext uri="{FF2B5EF4-FFF2-40B4-BE49-F238E27FC236}">
                <a16:creationId xmlns:a16="http://schemas.microsoft.com/office/drawing/2014/main" id="{6992DCC0-91C7-4D99-B78E-CB02A0570680}"/>
              </a:ext>
            </a:extLst>
          </p:cNvPr>
          <p:cNvPicPr>
            <a:picLocks noChangeAspect="1"/>
          </p:cNvPicPr>
          <p:nvPr/>
        </p:nvPicPr>
        <p:blipFill>
          <a:blip r:embed="rId3"/>
          <a:stretch>
            <a:fillRect/>
          </a:stretch>
        </p:blipFill>
        <p:spPr>
          <a:xfrm>
            <a:off x="1390729" y="1855255"/>
            <a:ext cx="1270827" cy="4845029"/>
          </a:xfrm>
          <a:prstGeom prst="rect">
            <a:avLst/>
          </a:prstGeom>
        </p:spPr>
      </p:pic>
      <p:pic>
        <p:nvPicPr>
          <p:cNvPr id="13" name="Imagen 12" descr="Patrón de fondo&#10;&#10;Descripción generada automáticamente">
            <a:extLst>
              <a:ext uri="{FF2B5EF4-FFF2-40B4-BE49-F238E27FC236}">
                <a16:creationId xmlns:a16="http://schemas.microsoft.com/office/drawing/2014/main" id="{96DAAA95-1BE9-4662-9B9C-9DAF26540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49148" cy="1820766"/>
          </a:xfrm>
          <a:prstGeom prst="rect">
            <a:avLst/>
          </a:prstGeom>
        </p:spPr>
      </p:pic>
      <p:sp>
        <p:nvSpPr>
          <p:cNvPr id="14" name="CuadroTexto 13">
            <a:extLst>
              <a:ext uri="{FF2B5EF4-FFF2-40B4-BE49-F238E27FC236}">
                <a16:creationId xmlns:a16="http://schemas.microsoft.com/office/drawing/2014/main" id="{CF7A3507-B486-4F68-9803-D7A827821658}"/>
              </a:ext>
            </a:extLst>
          </p:cNvPr>
          <p:cNvSpPr txBox="1"/>
          <p:nvPr/>
        </p:nvSpPr>
        <p:spPr>
          <a:xfrm>
            <a:off x="3861147" y="5362750"/>
            <a:ext cx="5495094" cy="1015663"/>
          </a:xfrm>
          <a:prstGeom prst="rect">
            <a:avLst/>
          </a:prstGeom>
          <a:noFill/>
        </p:spPr>
        <p:txBody>
          <a:bodyPr wrap="square" rtlCol="0">
            <a:spAutoFit/>
          </a:bodyPr>
          <a:lstStyle/>
          <a:p>
            <a:pPr algn="just"/>
            <a:r>
              <a:rPr lang="es-AR" sz="1200" dirty="0">
                <a:solidFill>
                  <a:schemeClr val="tx1">
                    <a:lumMod val="65000"/>
                    <a:lumOff val="35000"/>
                  </a:schemeClr>
                </a:solidFill>
              </a:rPr>
              <a:t>Las estimaciones de informalidad de la economía en los países miembros del GAFILAT en proporción al producto interno bruto (PIB) oscilan entre 17.2% y 78.21%, y particularmente, el empleo informal se observa entre el 24.6% y 76.06%, lo que pone en evidencia que la economía informal resulta ser un fenómeno relevante para la mayoría de los países de la región. </a:t>
            </a:r>
          </a:p>
        </p:txBody>
      </p:sp>
      <p:pic>
        <p:nvPicPr>
          <p:cNvPr id="15" name="Imagen 14">
            <a:extLst>
              <a:ext uri="{FF2B5EF4-FFF2-40B4-BE49-F238E27FC236}">
                <a16:creationId xmlns:a16="http://schemas.microsoft.com/office/drawing/2014/main" id="{610439C5-D02B-4ED0-BB5F-30F48EB10BF9}"/>
              </a:ext>
            </a:extLst>
          </p:cNvPr>
          <p:cNvPicPr>
            <a:picLocks noChangeAspect="1"/>
          </p:cNvPicPr>
          <p:nvPr/>
        </p:nvPicPr>
        <p:blipFill>
          <a:blip r:embed="rId5"/>
          <a:stretch>
            <a:fillRect/>
          </a:stretch>
        </p:blipFill>
        <p:spPr>
          <a:xfrm rot="1468013">
            <a:off x="2570294" y="5182499"/>
            <a:ext cx="1152525" cy="904875"/>
          </a:xfrm>
          <a:prstGeom prst="rect">
            <a:avLst/>
          </a:prstGeom>
        </p:spPr>
      </p:pic>
    </p:spTree>
    <p:extLst>
      <p:ext uri="{BB962C8B-B14F-4D97-AF65-F5344CB8AC3E}">
        <p14:creationId xmlns:p14="http://schemas.microsoft.com/office/powerpoint/2010/main" val="8784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F99B2C74-74AD-42E9-BAF8-40ABC4AC3772}"/>
              </a:ext>
            </a:extLst>
          </p:cNvPr>
          <p:cNvSpPr txBox="1"/>
          <p:nvPr/>
        </p:nvSpPr>
        <p:spPr>
          <a:xfrm>
            <a:off x="7184543" y="537770"/>
            <a:ext cx="5367129" cy="369332"/>
          </a:xfrm>
          <a:prstGeom prst="rect">
            <a:avLst/>
          </a:prstGeom>
          <a:noFill/>
        </p:spPr>
        <p:txBody>
          <a:bodyPr wrap="square" rtlCol="0">
            <a:spAutoFit/>
          </a:bodyPr>
          <a:lstStyle/>
          <a:p>
            <a:r>
              <a:rPr lang="es-AR" b="1" dirty="0">
                <a:solidFill>
                  <a:srgbClr val="0070C0"/>
                </a:solidFill>
              </a:rPr>
              <a:t>Distintos bienes jurídicos protegidos</a:t>
            </a:r>
          </a:p>
        </p:txBody>
      </p:sp>
      <p:sp>
        <p:nvSpPr>
          <p:cNvPr id="16" name="CuadroTexto 15">
            <a:extLst>
              <a:ext uri="{FF2B5EF4-FFF2-40B4-BE49-F238E27FC236}">
                <a16:creationId xmlns:a16="http://schemas.microsoft.com/office/drawing/2014/main" id="{0A836386-0CE8-4BEC-B39B-E732B0917A31}"/>
              </a:ext>
            </a:extLst>
          </p:cNvPr>
          <p:cNvSpPr txBox="1"/>
          <p:nvPr/>
        </p:nvSpPr>
        <p:spPr>
          <a:xfrm>
            <a:off x="6821747" y="60717"/>
            <a:ext cx="7174396" cy="523220"/>
          </a:xfrm>
          <a:prstGeom prst="rect">
            <a:avLst/>
          </a:prstGeom>
          <a:noFill/>
        </p:spPr>
        <p:txBody>
          <a:bodyPr wrap="square">
            <a:spAutoFit/>
          </a:bodyPr>
          <a:lstStyle/>
          <a:p>
            <a:r>
              <a:rPr lang="es-AR" sz="2800" b="1" dirty="0">
                <a:solidFill>
                  <a:srgbClr val="0070C0"/>
                </a:solidFill>
              </a:rPr>
              <a:t>CRIMINALIDAD ECONÓMICA</a:t>
            </a:r>
          </a:p>
        </p:txBody>
      </p:sp>
      <p:sp>
        <p:nvSpPr>
          <p:cNvPr id="18" name="CuadroTexto 17">
            <a:extLst>
              <a:ext uri="{FF2B5EF4-FFF2-40B4-BE49-F238E27FC236}">
                <a16:creationId xmlns:a16="http://schemas.microsoft.com/office/drawing/2014/main" id="{D50E7C20-116C-48DA-A18A-71B55D8E3FEA}"/>
              </a:ext>
            </a:extLst>
          </p:cNvPr>
          <p:cNvSpPr txBox="1"/>
          <p:nvPr/>
        </p:nvSpPr>
        <p:spPr>
          <a:xfrm>
            <a:off x="6806816" y="1122545"/>
            <a:ext cx="4679064" cy="4339650"/>
          </a:xfrm>
          <a:prstGeom prst="rect">
            <a:avLst/>
          </a:prstGeom>
          <a:noFill/>
        </p:spPr>
        <p:txBody>
          <a:bodyPr wrap="square" rtlCol="0">
            <a:spAutoFit/>
          </a:bodyPr>
          <a:lstStyle/>
          <a:p>
            <a:pPr marL="342900" indent="-342900" algn="just">
              <a:buFont typeface="Wingdings" panose="05000000000000000000" pitchFamily="2" charset="2"/>
              <a:buChar char="ü"/>
            </a:pPr>
            <a:r>
              <a:rPr lang="es-AR" sz="1400" dirty="0">
                <a:solidFill>
                  <a:schemeClr val="tx1">
                    <a:lumMod val="50000"/>
                    <a:lumOff val="50000"/>
                  </a:schemeClr>
                </a:solidFill>
              </a:rPr>
              <a:t>Delitos Tributarios: evasión fiscal, evasión fiscal agravada y todas las conductas típicas incluidas en el Régimen Penal Tributario (Ley 27.430);</a:t>
            </a:r>
          </a:p>
          <a:p>
            <a:pPr marL="342900" indent="-342900" algn="just">
              <a:buFont typeface="Wingdings" panose="05000000000000000000" pitchFamily="2" charset="2"/>
              <a:buChar char="ü"/>
            </a:pPr>
            <a:r>
              <a:rPr lang="es-AR" sz="1400" dirty="0">
                <a:solidFill>
                  <a:schemeClr val="tx1">
                    <a:lumMod val="50000"/>
                    <a:lumOff val="50000"/>
                  </a:schemeClr>
                </a:solidFill>
              </a:rPr>
              <a:t>Contrabando Ley 22.415 (Código Aduanero);</a:t>
            </a:r>
          </a:p>
          <a:p>
            <a:pPr marL="342900" indent="-342900">
              <a:buFont typeface="Wingdings" panose="05000000000000000000" pitchFamily="2" charset="2"/>
              <a:buChar char="ü"/>
            </a:pPr>
            <a:r>
              <a:rPr lang="es-AR" sz="1400" dirty="0">
                <a:solidFill>
                  <a:schemeClr val="tx1">
                    <a:lumMod val="50000"/>
                    <a:lumOff val="50000"/>
                  </a:schemeClr>
                </a:solidFill>
              </a:rPr>
              <a:t>Régimen Penal Cambiario;</a:t>
            </a:r>
          </a:p>
          <a:p>
            <a:pPr marL="342900" indent="-342900">
              <a:buFont typeface="Wingdings" panose="05000000000000000000" pitchFamily="2" charset="2"/>
              <a:buChar char="ü"/>
            </a:pPr>
            <a:r>
              <a:rPr lang="es-AR" sz="1400" dirty="0">
                <a:solidFill>
                  <a:schemeClr val="tx1">
                    <a:lumMod val="50000"/>
                    <a:lumOff val="50000"/>
                  </a:schemeClr>
                </a:solidFill>
              </a:rPr>
              <a:t>Fraude Económico y Bancario;</a:t>
            </a:r>
          </a:p>
          <a:p>
            <a:pPr marL="342900" indent="-342900">
              <a:buFont typeface="Wingdings" panose="05000000000000000000" pitchFamily="2" charset="2"/>
              <a:buChar char="ü"/>
            </a:pPr>
            <a:r>
              <a:rPr lang="es-AR" sz="1400" dirty="0">
                <a:solidFill>
                  <a:schemeClr val="tx1">
                    <a:lumMod val="50000"/>
                    <a:lumOff val="50000"/>
                  </a:schemeClr>
                </a:solidFill>
              </a:rPr>
              <a:t>Enriquecimiento de funcionarios públicos;</a:t>
            </a:r>
          </a:p>
          <a:p>
            <a:pPr marL="342900" indent="-342900">
              <a:buFont typeface="Wingdings" panose="05000000000000000000" pitchFamily="2" charset="2"/>
              <a:buChar char="ü"/>
            </a:pPr>
            <a:r>
              <a:rPr lang="es-AR" sz="1400" dirty="0">
                <a:solidFill>
                  <a:schemeClr val="accent2"/>
                </a:solidFill>
              </a:rPr>
              <a:t>Lavado de Activos y Financiamiento del Terrorismo;</a:t>
            </a:r>
          </a:p>
          <a:p>
            <a:pPr marL="342900" indent="-342900">
              <a:buFont typeface="Wingdings" panose="05000000000000000000" pitchFamily="2" charset="2"/>
              <a:buChar char="ü"/>
            </a:pPr>
            <a:r>
              <a:rPr lang="es-AR" sz="1400" dirty="0">
                <a:solidFill>
                  <a:schemeClr val="tx1">
                    <a:lumMod val="50000"/>
                    <a:lumOff val="50000"/>
                  </a:schemeClr>
                </a:solidFill>
              </a:rPr>
              <a:t>Trafico de información privilegiada;</a:t>
            </a:r>
          </a:p>
          <a:p>
            <a:pPr marL="342900" indent="-342900">
              <a:buFont typeface="Wingdings" panose="05000000000000000000" pitchFamily="2" charset="2"/>
              <a:buChar char="ü"/>
            </a:pPr>
            <a:r>
              <a:rPr lang="es-AR" sz="1400" dirty="0">
                <a:solidFill>
                  <a:schemeClr val="tx1">
                    <a:lumMod val="50000"/>
                    <a:lumOff val="50000"/>
                  </a:schemeClr>
                </a:solidFill>
              </a:rPr>
              <a:t>Abuso de Mercado;</a:t>
            </a:r>
          </a:p>
          <a:p>
            <a:pPr marL="342900" indent="-342900">
              <a:buFont typeface="Wingdings" panose="05000000000000000000" pitchFamily="2" charset="2"/>
              <a:buChar char="ü"/>
            </a:pPr>
            <a:r>
              <a:rPr lang="es-AR" sz="1400" dirty="0">
                <a:solidFill>
                  <a:schemeClr val="tx1">
                    <a:lumMod val="50000"/>
                    <a:lumOff val="50000"/>
                  </a:schemeClr>
                </a:solidFill>
              </a:rPr>
              <a:t>Intermediación financiera sin autorización de autoridad competente;</a:t>
            </a:r>
          </a:p>
          <a:p>
            <a:pPr marL="342900" indent="-342900">
              <a:buFont typeface="Wingdings" panose="05000000000000000000" pitchFamily="2" charset="2"/>
              <a:buChar char="ü"/>
            </a:pPr>
            <a:r>
              <a:rPr lang="es-AR" sz="1400" dirty="0">
                <a:solidFill>
                  <a:schemeClr val="tx1">
                    <a:lumMod val="50000"/>
                    <a:lumOff val="50000"/>
                  </a:schemeClr>
                </a:solidFill>
              </a:rPr>
              <a:t>El soborno trasnacional</a:t>
            </a:r>
          </a:p>
          <a:p>
            <a:pPr marL="342900" indent="-342900">
              <a:buFont typeface="Wingdings" panose="05000000000000000000" pitchFamily="2" charset="2"/>
              <a:buChar char="ü"/>
            </a:pPr>
            <a:r>
              <a:rPr lang="es-AR" sz="1400" dirty="0">
                <a:solidFill>
                  <a:schemeClr val="tx1">
                    <a:lumMod val="50000"/>
                    <a:lumOff val="50000"/>
                  </a:schemeClr>
                </a:solidFill>
              </a:rPr>
              <a:t>Caso de soborno de empleados y funcionarios de instituciones financieras y de aquellas que operen en el mercado de valores;</a:t>
            </a:r>
          </a:p>
          <a:p>
            <a:pPr marL="342900" indent="-342900">
              <a:buFont typeface="Wingdings" panose="05000000000000000000" pitchFamily="2" charset="2"/>
              <a:buChar char="ü"/>
            </a:pPr>
            <a:r>
              <a:rPr lang="es-AR" sz="1400" dirty="0">
                <a:solidFill>
                  <a:schemeClr val="tx1">
                    <a:lumMod val="50000"/>
                    <a:lumOff val="50000"/>
                  </a:schemeClr>
                </a:solidFill>
              </a:rPr>
              <a:t>Entre otras conductas típicas…</a:t>
            </a:r>
          </a:p>
          <a:p>
            <a:pPr marL="342900" indent="-342900">
              <a:buFont typeface="Arial" panose="020B0604020202020204" pitchFamily="34" charset="0"/>
              <a:buChar char="•"/>
            </a:pPr>
            <a:endParaRPr lang="es-AR" sz="1400" dirty="0">
              <a:solidFill>
                <a:schemeClr val="tx1">
                  <a:lumMod val="50000"/>
                  <a:lumOff val="50000"/>
                </a:schemeClr>
              </a:solidFill>
            </a:endParaRPr>
          </a:p>
          <a:p>
            <a:endParaRPr lang="es-AR" sz="2400" dirty="0">
              <a:solidFill>
                <a:schemeClr val="tx1">
                  <a:lumMod val="50000"/>
                  <a:lumOff val="50000"/>
                </a:schemeClr>
              </a:solidFill>
            </a:endParaRPr>
          </a:p>
        </p:txBody>
      </p:sp>
      <p:sp>
        <p:nvSpPr>
          <p:cNvPr id="21" name="CuadroTexto 20">
            <a:extLst>
              <a:ext uri="{FF2B5EF4-FFF2-40B4-BE49-F238E27FC236}">
                <a16:creationId xmlns:a16="http://schemas.microsoft.com/office/drawing/2014/main" id="{C25BA813-709B-4D0E-B2CD-62593734A9BA}"/>
              </a:ext>
            </a:extLst>
          </p:cNvPr>
          <p:cNvSpPr txBox="1"/>
          <p:nvPr/>
        </p:nvSpPr>
        <p:spPr>
          <a:xfrm>
            <a:off x="1723748" y="6136422"/>
            <a:ext cx="3999888" cy="646331"/>
          </a:xfrm>
          <a:prstGeom prst="rect">
            <a:avLst/>
          </a:prstGeom>
          <a:noFill/>
          <a:ln>
            <a:noFill/>
          </a:ln>
        </p:spPr>
        <p:txBody>
          <a:bodyPr wrap="square">
            <a:spAutoFit/>
          </a:bodyPr>
          <a:lstStyle/>
          <a:p>
            <a:pPr marL="285750" indent="-285750" algn="ctr">
              <a:buFont typeface="Wingdings" panose="05000000000000000000" pitchFamily="2" charset="2"/>
              <a:buChar char="§"/>
            </a:pPr>
            <a:r>
              <a:rPr lang="es-AR" sz="1200" b="1" dirty="0">
                <a:solidFill>
                  <a:schemeClr val="tx1">
                    <a:lumMod val="65000"/>
                    <a:lumOff val="35000"/>
                  </a:schemeClr>
                </a:solidFill>
              </a:rPr>
              <a:t>Delitos Económicos </a:t>
            </a:r>
          </a:p>
          <a:p>
            <a:pPr marL="285750" indent="-285750" algn="ctr">
              <a:buFont typeface="Wingdings" panose="05000000000000000000" pitchFamily="2" charset="2"/>
              <a:buChar char="§"/>
            </a:pPr>
            <a:r>
              <a:rPr lang="es-AR" sz="1200" b="1" dirty="0">
                <a:solidFill>
                  <a:schemeClr val="tx1">
                    <a:lumMod val="65000"/>
                    <a:lumOff val="35000"/>
                  </a:schemeClr>
                </a:solidFill>
              </a:rPr>
              <a:t>Delitos de Cuello Blanco</a:t>
            </a:r>
          </a:p>
          <a:p>
            <a:pPr marL="285750" indent="-285750" algn="ctr">
              <a:buFont typeface="Wingdings" panose="05000000000000000000" pitchFamily="2" charset="2"/>
              <a:buChar char="§"/>
            </a:pPr>
            <a:r>
              <a:rPr lang="es-AR" sz="1200" b="1" dirty="0">
                <a:solidFill>
                  <a:schemeClr val="tx1">
                    <a:lumMod val="65000"/>
                    <a:lumOff val="35000"/>
                  </a:schemeClr>
                </a:solidFill>
              </a:rPr>
              <a:t>Crimen Financiero </a:t>
            </a:r>
          </a:p>
        </p:txBody>
      </p:sp>
      <p:pic>
        <p:nvPicPr>
          <p:cNvPr id="23" name="Imagen 22">
            <a:extLst>
              <a:ext uri="{FF2B5EF4-FFF2-40B4-BE49-F238E27FC236}">
                <a16:creationId xmlns:a16="http://schemas.microsoft.com/office/drawing/2014/main" id="{F94878F2-E661-4C04-8BB2-3B3316E36F4D}"/>
              </a:ext>
            </a:extLst>
          </p:cNvPr>
          <p:cNvPicPr>
            <a:picLocks noChangeAspect="1"/>
          </p:cNvPicPr>
          <p:nvPr/>
        </p:nvPicPr>
        <p:blipFill>
          <a:blip r:embed="rId2"/>
          <a:stretch>
            <a:fillRect/>
          </a:stretch>
        </p:blipFill>
        <p:spPr>
          <a:xfrm rot="2823118">
            <a:off x="6042200" y="5424086"/>
            <a:ext cx="1529232" cy="622735"/>
          </a:xfrm>
          <a:prstGeom prst="rect">
            <a:avLst/>
          </a:prstGeom>
        </p:spPr>
      </p:pic>
      <p:sp>
        <p:nvSpPr>
          <p:cNvPr id="26" name="CuadroTexto 25">
            <a:extLst>
              <a:ext uri="{FF2B5EF4-FFF2-40B4-BE49-F238E27FC236}">
                <a16:creationId xmlns:a16="http://schemas.microsoft.com/office/drawing/2014/main" id="{9665ADC9-8131-407D-B952-BC6341A8EAEA}"/>
              </a:ext>
            </a:extLst>
          </p:cNvPr>
          <p:cNvSpPr txBox="1"/>
          <p:nvPr/>
        </p:nvSpPr>
        <p:spPr>
          <a:xfrm>
            <a:off x="7773044" y="5443925"/>
            <a:ext cx="4418956" cy="1384995"/>
          </a:xfrm>
          <a:prstGeom prst="rect">
            <a:avLst/>
          </a:prstGeom>
          <a:noFill/>
        </p:spPr>
        <p:txBody>
          <a:bodyPr wrap="square" rtlCol="0">
            <a:spAutoFit/>
          </a:bodyPr>
          <a:lstStyle/>
          <a:p>
            <a:pPr marL="171450" indent="-171450">
              <a:buFont typeface="Wingdings" panose="05000000000000000000" pitchFamily="2" charset="2"/>
              <a:buChar char="§"/>
            </a:pPr>
            <a:r>
              <a:rPr lang="es-AR" sz="1400" dirty="0">
                <a:solidFill>
                  <a:schemeClr val="accent2"/>
                </a:solidFill>
              </a:rPr>
              <a:t>Afecta el funcionamiento de las instituciones públicas y privadas</a:t>
            </a:r>
          </a:p>
          <a:p>
            <a:pPr marL="171450" indent="-171450">
              <a:buFont typeface="Wingdings" panose="05000000000000000000" pitchFamily="2" charset="2"/>
              <a:buChar char="§"/>
            </a:pPr>
            <a:r>
              <a:rPr lang="es-AR" sz="1400" dirty="0">
                <a:solidFill>
                  <a:schemeClr val="accent2"/>
                </a:solidFill>
              </a:rPr>
              <a:t>La Seguridad Pública</a:t>
            </a:r>
          </a:p>
          <a:p>
            <a:pPr marL="171450" indent="-171450">
              <a:buFont typeface="Wingdings" panose="05000000000000000000" pitchFamily="2" charset="2"/>
              <a:buChar char="§"/>
            </a:pPr>
            <a:r>
              <a:rPr lang="es-AR" sz="1400" dirty="0">
                <a:solidFill>
                  <a:schemeClr val="accent2"/>
                </a:solidFill>
              </a:rPr>
              <a:t>La integridad del sistema financiero</a:t>
            </a:r>
          </a:p>
          <a:p>
            <a:pPr marL="171450" indent="-171450">
              <a:buFont typeface="Wingdings" panose="05000000000000000000" pitchFamily="2" charset="2"/>
              <a:buChar char="§"/>
            </a:pPr>
            <a:r>
              <a:rPr lang="es-AR" sz="1400" dirty="0">
                <a:solidFill>
                  <a:schemeClr val="accent2"/>
                </a:solidFill>
              </a:rPr>
              <a:t>La implementación de los sistemas impositivos</a:t>
            </a:r>
          </a:p>
          <a:p>
            <a:pPr marL="171450" indent="-171450">
              <a:buFont typeface="Wingdings" panose="05000000000000000000" pitchFamily="2" charset="2"/>
              <a:buChar char="§"/>
            </a:pPr>
            <a:r>
              <a:rPr lang="es-AR" sz="1400" dirty="0">
                <a:solidFill>
                  <a:schemeClr val="accent2"/>
                </a:solidFill>
              </a:rPr>
              <a:t>El desarrollo económico de los países…</a:t>
            </a:r>
          </a:p>
        </p:txBody>
      </p:sp>
      <p:pic>
        <p:nvPicPr>
          <p:cNvPr id="5" name="Imagen 4">
            <a:extLst>
              <a:ext uri="{FF2B5EF4-FFF2-40B4-BE49-F238E27FC236}">
                <a16:creationId xmlns:a16="http://schemas.microsoft.com/office/drawing/2014/main" id="{6025C291-7FF4-4EF1-973F-E32ADA79F319}"/>
              </a:ext>
            </a:extLst>
          </p:cNvPr>
          <p:cNvPicPr>
            <a:picLocks noChangeAspect="1"/>
          </p:cNvPicPr>
          <p:nvPr/>
        </p:nvPicPr>
        <p:blipFill>
          <a:blip r:embed="rId3"/>
          <a:stretch>
            <a:fillRect/>
          </a:stretch>
        </p:blipFill>
        <p:spPr>
          <a:xfrm>
            <a:off x="0" y="0"/>
            <a:ext cx="6268278" cy="6140788"/>
          </a:xfrm>
          <a:prstGeom prst="rect">
            <a:avLst/>
          </a:prstGeom>
        </p:spPr>
      </p:pic>
      <p:sp>
        <p:nvSpPr>
          <p:cNvPr id="2" name="CuadroTexto 1">
            <a:extLst>
              <a:ext uri="{FF2B5EF4-FFF2-40B4-BE49-F238E27FC236}">
                <a16:creationId xmlns:a16="http://schemas.microsoft.com/office/drawing/2014/main" id="{CA691D67-097B-4895-A167-535CA38DA326}"/>
              </a:ext>
            </a:extLst>
          </p:cNvPr>
          <p:cNvSpPr txBox="1"/>
          <p:nvPr/>
        </p:nvSpPr>
        <p:spPr>
          <a:xfrm>
            <a:off x="6705601" y="4997451"/>
            <a:ext cx="5555572" cy="253916"/>
          </a:xfrm>
          <a:prstGeom prst="rect">
            <a:avLst/>
          </a:prstGeom>
          <a:noFill/>
        </p:spPr>
        <p:txBody>
          <a:bodyPr wrap="square" rtlCol="0">
            <a:spAutoFit/>
          </a:bodyPr>
          <a:lstStyle/>
          <a:p>
            <a:r>
              <a:rPr lang="es-AR" sz="1050" b="1" dirty="0">
                <a:solidFill>
                  <a:srgbClr val="0070C0"/>
                </a:solidFill>
              </a:rPr>
              <a:t>RECURSOS DEL ESTADO – FUNCIONAMIENTO DEL MERCADO Y LA ECONÓMIA</a:t>
            </a:r>
          </a:p>
        </p:txBody>
      </p:sp>
    </p:spTree>
    <p:extLst>
      <p:ext uri="{BB962C8B-B14F-4D97-AF65-F5344CB8AC3E}">
        <p14:creationId xmlns:p14="http://schemas.microsoft.com/office/powerpoint/2010/main" val="2099292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7ACED-A923-4283-A778-34A793633BAA}"/>
              </a:ext>
            </a:extLst>
          </p:cNvPr>
          <p:cNvSpPr txBox="1"/>
          <p:nvPr/>
        </p:nvSpPr>
        <p:spPr>
          <a:xfrm>
            <a:off x="1775791" y="1868557"/>
            <a:ext cx="8375374" cy="1938992"/>
          </a:xfrm>
          <a:prstGeom prst="rect">
            <a:avLst/>
          </a:prstGeom>
          <a:noFill/>
        </p:spPr>
        <p:txBody>
          <a:bodyPr wrap="square" rtlCol="0">
            <a:spAutoFit/>
          </a:bodyPr>
          <a:lstStyle/>
          <a:p>
            <a:pPr algn="ctr"/>
            <a:r>
              <a:rPr lang="es-AR" sz="6000" dirty="0">
                <a:solidFill>
                  <a:schemeClr val="tx1">
                    <a:lumMod val="65000"/>
                    <a:lumOff val="35000"/>
                  </a:schemeClr>
                </a:solidFill>
                <a:ea typeface="Adobe Gothic Std B" panose="020B0800000000000000" pitchFamily="34" charset="-128"/>
              </a:rPr>
              <a:t>SISTEMA PREVENTIVO LA/FT</a:t>
            </a:r>
          </a:p>
        </p:txBody>
      </p:sp>
      <p:cxnSp>
        <p:nvCxnSpPr>
          <p:cNvPr id="5" name="Conector recto 4">
            <a:extLst>
              <a:ext uri="{FF2B5EF4-FFF2-40B4-BE49-F238E27FC236}">
                <a16:creationId xmlns:a16="http://schemas.microsoft.com/office/drawing/2014/main" id="{2E3176A3-691B-437B-A07E-AD345EDBC87E}"/>
              </a:ext>
            </a:extLst>
          </p:cNvPr>
          <p:cNvCxnSpPr/>
          <p:nvPr/>
        </p:nvCxnSpPr>
        <p:spPr>
          <a:xfrm>
            <a:off x="987287" y="5565913"/>
            <a:ext cx="102174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983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e 15">
            <a:extLst>
              <a:ext uri="{FF2B5EF4-FFF2-40B4-BE49-F238E27FC236}">
                <a16:creationId xmlns:a16="http://schemas.microsoft.com/office/drawing/2014/main" id="{41F52622-6BFA-6047-A7B2-D2C0ECE3AB45}"/>
              </a:ext>
            </a:extLst>
          </p:cNvPr>
          <p:cNvSpPr/>
          <p:nvPr/>
        </p:nvSpPr>
        <p:spPr>
          <a:xfrm>
            <a:off x="2145526" y="6372590"/>
            <a:ext cx="102407" cy="10240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17" name="Elipse 16">
            <a:extLst>
              <a:ext uri="{FF2B5EF4-FFF2-40B4-BE49-F238E27FC236}">
                <a16:creationId xmlns:a16="http://schemas.microsoft.com/office/drawing/2014/main" id="{737DAB0C-A960-FC4B-8114-1697DD5A13EE}"/>
              </a:ext>
            </a:extLst>
          </p:cNvPr>
          <p:cNvSpPr/>
          <p:nvPr/>
        </p:nvSpPr>
        <p:spPr>
          <a:xfrm>
            <a:off x="2774918" y="6372590"/>
            <a:ext cx="102407" cy="10240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18" name="Elipse 17">
            <a:extLst>
              <a:ext uri="{FF2B5EF4-FFF2-40B4-BE49-F238E27FC236}">
                <a16:creationId xmlns:a16="http://schemas.microsoft.com/office/drawing/2014/main" id="{F7BCFF54-7BFA-314E-AA39-7A215F0C39C0}"/>
              </a:ext>
            </a:extLst>
          </p:cNvPr>
          <p:cNvSpPr/>
          <p:nvPr/>
        </p:nvSpPr>
        <p:spPr>
          <a:xfrm>
            <a:off x="2475726" y="6372590"/>
            <a:ext cx="102407" cy="10240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15" name="CuadroTexto 14">
            <a:extLst>
              <a:ext uri="{FF2B5EF4-FFF2-40B4-BE49-F238E27FC236}">
                <a16:creationId xmlns:a16="http://schemas.microsoft.com/office/drawing/2014/main" id="{0674C7F3-3748-324E-91E0-408F1BEC254C}"/>
              </a:ext>
            </a:extLst>
          </p:cNvPr>
          <p:cNvSpPr txBox="1"/>
          <p:nvPr/>
        </p:nvSpPr>
        <p:spPr>
          <a:xfrm>
            <a:off x="363747" y="2401925"/>
            <a:ext cx="2526752" cy="2031325"/>
          </a:xfrm>
          <a:prstGeom prst="rect">
            <a:avLst/>
          </a:prstGeom>
          <a:noFill/>
        </p:spPr>
        <p:txBody>
          <a:bodyPr wrap="square" rtlCol="0">
            <a:spAutoFit/>
          </a:bodyPr>
          <a:lstStyle/>
          <a:p>
            <a:r>
              <a:rPr lang="es-AR" sz="1400" dirty="0">
                <a:solidFill>
                  <a:schemeClr val="bg1"/>
                </a:solidFill>
              </a:rPr>
              <a:t>- Calificada en los términos del artículo 210 bis del Código Penal o de una asociación ilícita terrorista en los términos del artículo 213 ter del Código Penal.</a:t>
            </a:r>
          </a:p>
          <a:p>
            <a:pPr algn="ctr"/>
            <a:r>
              <a:rPr lang="es-AR" sz="1400" dirty="0">
                <a:solidFill>
                  <a:schemeClr val="bg1"/>
                </a:solidFill>
              </a:rPr>
              <a:t>- Aquella cometida con fines    </a:t>
            </a:r>
            <a:r>
              <a:rPr lang="es-ES" sz="1400" dirty="0">
                <a:solidFill>
                  <a:schemeClr val="bg1"/>
                </a:solidFill>
              </a:rPr>
              <a:t>políticos o raciales.</a:t>
            </a:r>
            <a:endParaRPr lang="es-ES" sz="1400" dirty="0"/>
          </a:p>
          <a:p>
            <a:r>
              <a:rPr lang="es-AR" sz="1400" dirty="0">
                <a:solidFill>
                  <a:schemeClr val="bg1"/>
                </a:solidFill>
              </a:rPr>
              <a:t>. </a:t>
            </a:r>
          </a:p>
        </p:txBody>
      </p:sp>
      <p:sp>
        <p:nvSpPr>
          <p:cNvPr id="26" name="CuadroTexto 25">
            <a:extLst>
              <a:ext uri="{FF2B5EF4-FFF2-40B4-BE49-F238E27FC236}">
                <a16:creationId xmlns:a16="http://schemas.microsoft.com/office/drawing/2014/main" id="{A689937B-5782-DC46-824B-0143417BF6F9}"/>
              </a:ext>
            </a:extLst>
          </p:cNvPr>
          <p:cNvSpPr txBox="1"/>
          <p:nvPr/>
        </p:nvSpPr>
        <p:spPr>
          <a:xfrm>
            <a:off x="6367224" y="4991441"/>
            <a:ext cx="2110801" cy="954300"/>
          </a:xfrm>
          <a:prstGeom prst="rect">
            <a:avLst/>
          </a:prstGeom>
          <a:noFill/>
        </p:spPr>
        <p:txBody>
          <a:bodyPr wrap="square" rtlCol="0">
            <a:spAutoFit/>
          </a:bodyPr>
          <a:lstStyle/>
          <a:p>
            <a:pPr algn="ctr"/>
            <a:r>
              <a:rPr lang="es-AR" sz="1867" dirty="0">
                <a:solidFill>
                  <a:schemeClr val="bg1"/>
                </a:solidFill>
                <a:latin typeface="Calibri" panose="020F0502020204030204" pitchFamily="34" charset="0"/>
              </a:rPr>
              <a:t>Contra la Administración Pública  </a:t>
            </a:r>
          </a:p>
        </p:txBody>
      </p:sp>
      <p:cxnSp>
        <p:nvCxnSpPr>
          <p:cNvPr id="27" name="Conector recto 26">
            <a:extLst>
              <a:ext uri="{FF2B5EF4-FFF2-40B4-BE49-F238E27FC236}">
                <a16:creationId xmlns:a16="http://schemas.microsoft.com/office/drawing/2014/main" id="{B2882EE8-155E-5A4E-82E0-5C55B267D6ED}"/>
              </a:ext>
            </a:extLst>
          </p:cNvPr>
          <p:cNvCxnSpPr>
            <a:cxnSpLocks/>
          </p:cNvCxnSpPr>
          <p:nvPr/>
        </p:nvCxnSpPr>
        <p:spPr>
          <a:xfrm>
            <a:off x="6270911" y="4792864"/>
            <a:ext cx="2321367" cy="0"/>
          </a:xfrm>
          <a:prstGeom prst="line">
            <a:avLst/>
          </a:prstGeom>
          <a:ln w="6350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554363C1-CE07-A948-99E6-9B27AFFC8EE7}"/>
              </a:ext>
            </a:extLst>
          </p:cNvPr>
          <p:cNvSpPr txBox="1"/>
          <p:nvPr/>
        </p:nvSpPr>
        <p:spPr>
          <a:xfrm>
            <a:off x="7166398" y="2155290"/>
            <a:ext cx="2110801" cy="1241622"/>
          </a:xfrm>
          <a:prstGeom prst="rect">
            <a:avLst/>
          </a:prstGeom>
          <a:noFill/>
        </p:spPr>
        <p:txBody>
          <a:bodyPr wrap="square" rtlCol="0">
            <a:spAutoFit/>
          </a:bodyPr>
          <a:lstStyle/>
          <a:p>
            <a:pPr algn="ctr"/>
            <a:r>
              <a:rPr lang="es-AR" sz="1867" dirty="0">
                <a:solidFill>
                  <a:schemeClr val="bg1"/>
                </a:solidFill>
                <a:latin typeface="Calibri" panose="020F0502020204030204" pitchFamily="34" charset="0"/>
              </a:rPr>
              <a:t>Prostitución de menores,  pornografía infantil y trata de personas</a:t>
            </a:r>
          </a:p>
        </p:txBody>
      </p:sp>
      <p:sp>
        <p:nvSpPr>
          <p:cNvPr id="32" name="CuadroTexto 31">
            <a:extLst>
              <a:ext uri="{FF2B5EF4-FFF2-40B4-BE49-F238E27FC236}">
                <a16:creationId xmlns:a16="http://schemas.microsoft.com/office/drawing/2014/main" id="{2C769B18-195C-4362-8C1D-1179920C2C39}"/>
              </a:ext>
            </a:extLst>
          </p:cNvPr>
          <p:cNvSpPr txBox="1"/>
          <p:nvPr/>
        </p:nvSpPr>
        <p:spPr>
          <a:xfrm>
            <a:off x="4186402" y="1495061"/>
            <a:ext cx="2143185" cy="379656"/>
          </a:xfrm>
          <a:prstGeom prst="rect">
            <a:avLst/>
          </a:prstGeom>
          <a:noFill/>
        </p:spPr>
        <p:txBody>
          <a:bodyPr wrap="square">
            <a:spAutoFit/>
          </a:bodyPr>
          <a:lstStyle/>
          <a:p>
            <a:r>
              <a:rPr lang="es-AR" sz="1867" b="1" kern="200" dirty="0">
                <a:solidFill>
                  <a:schemeClr val="bg1"/>
                </a:solidFill>
              </a:rPr>
              <a:t>Estupefacientes</a:t>
            </a:r>
            <a:endParaRPr lang="es-AR" sz="2133" b="1" kern="200" dirty="0">
              <a:solidFill>
                <a:schemeClr val="bg1"/>
              </a:solidFill>
            </a:endParaRPr>
          </a:p>
        </p:txBody>
      </p:sp>
      <p:sp>
        <p:nvSpPr>
          <p:cNvPr id="42" name="CuadroTexto 41">
            <a:extLst>
              <a:ext uri="{FF2B5EF4-FFF2-40B4-BE49-F238E27FC236}">
                <a16:creationId xmlns:a16="http://schemas.microsoft.com/office/drawing/2014/main" id="{12D62AE0-021D-4593-9489-A881733EEC93}"/>
              </a:ext>
            </a:extLst>
          </p:cNvPr>
          <p:cNvSpPr txBox="1"/>
          <p:nvPr/>
        </p:nvSpPr>
        <p:spPr>
          <a:xfrm>
            <a:off x="9662041" y="3952069"/>
            <a:ext cx="2526752" cy="1036309"/>
          </a:xfrm>
          <a:prstGeom prst="rect">
            <a:avLst/>
          </a:prstGeom>
          <a:noFill/>
        </p:spPr>
        <p:txBody>
          <a:bodyPr wrap="square" rtlCol="0">
            <a:spAutoFit/>
          </a:bodyPr>
          <a:lstStyle/>
          <a:p>
            <a:pPr algn="ctr"/>
            <a:r>
              <a:rPr lang="es-ES" sz="1867" dirty="0">
                <a:solidFill>
                  <a:schemeClr val="bg1"/>
                </a:solidFill>
                <a:latin typeface="Calibri" panose="020F0502020204030204" pitchFamily="34" charset="0"/>
              </a:rPr>
              <a:t>Financiación del Terrorismo</a:t>
            </a:r>
          </a:p>
          <a:p>
            <a:endParaRPr lang="es-AR" sz="2400" dirty="0">
              <a:solidFill>
                <a:schemeClr val="bg1"/>
              </a:solidFill>
              <a:latin typeface="Calibri" panose="020F0502020204030204" pitchFamily="34" charset="0"/>
            </a:endParaRPr>
          </a:p>
        </p:txBody>
      </p:sp>
      <p:sp>
        <p:nvSpPr>
          <p:cNvPr id="3" name="Rectángulo 2">
            <a:extLst>
              <a:ext uri="{FF2B5EF4-FFF2-40B4-BE49-F238E27FC236}">
                <a16:creationId xmlns:a16="http://schemas.microsoft.com/office/drawing/2014/main" id="{89AC5477-3788-4118-82F6-AA70F8A69BD3}"/>
              </a:ext>
            </a:extLst>
          </p:cNvPr>
          <p:cNvSpPr/>
          <p:nvPr/>
        </p:nvSpPr>
        <p:spPr>
          <a:xfrm>
            <a:off x="0" y="0"/>
            <a:ext cx="4860758" cy="685799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CuadroTexto 3">
            <a:extLst>
              <a:ext uri="{FF2B5EF4-FFF2-40B4-BE49-F238E27FC236}">
                <a16:creationId xmlns:a16="http://schemas.microsoft.com/office/drawing/2014/main" id="{4AC05EA1-1FFC-41E2-9E16-4D101DE437FD}"/>
              </a:ext>
            </a:extLst>
          </p:cNvPr>
          <p:cNvSpPr txBox="1"/>
          <p:nvPr/>
        </p:nvSpPr>
        <p:spPr>
          <a:xfrm>
            <a:off x="179840" y="1488205"/>
            <a:ext cx="4418663" cy="3170099"/>
          </a:xfrm>
          <a:prstGeom prst="rect">
            <a:avLst/>
          </a:prstGeom>
          <a:noFill/>
        </p:spPr>
        <p:txBody>
          <a:bodyPr wrap="square" rtlCol="0">
            <a:spAutoFit/>
          </a:bodyPr>
          <a:lstStyle/>
          <a:p>
            <a:pPr algn="ctr"/>
            <a:r>
              <a:rPr lang="es-AR" sz="4000" dirty="0">
                <a:solidFill>
                  <a:schemeClr val="accent2"/>
                </a:solidFill>
              </a:rPr>
              <a:t>DELITOS PRECEDENTES</a:t>
            </a:r>
          </a:p>
          <a:p>
            <a:pPr algn="ctr"/>
            <a:r>
              <a:rPr lang="es-AR" sz="4000" dirty="0">
                <a:solidFill>
                  <a:srgbClr val="0070C0"/>
                </a:solidFill>
              </a:rPr>
              <a:t>DE</a:t>
            </a:r>
          </a:p>
          <a:p>
            <a:pPr algn="ctr"/>
            <a:r>
              <a:rPr lang="es-AR" sz="4000" dirty="0">
                <a:solidFill>
                  <a:srgbClr val="0070C0"/>
                </a:solidFill>
              </a:rPr>
              <a:t>LAVADO DE ACTIVOS</a:t>
            </a:r>
          </a:p>
        </p:txBody>
      </p:sp>
      <p:sp>
        <p:nvSpPr>
          <p:cNvPr id="5" name="CuadroTexto 4">
            <a:extLst>
              <a:ext uri="{FF2B5EF4-FFF2-40B4-BE49-F238E27FC236}">
                <a16:creationId xmlns:a16="http://schemas.microsoft.com/office/drawing/2014/main" id="{7A36632E-5814-4DA6-8016-5588CD840677}"/>
              </a:ext>
            </a:extLst>
          </p:cNvPr>
          <p:cNvSpPr txBox="1"/>
          <p:nvPr/>
        </p:nvSpPr>
        <p:spPr>
          <a:xfrm>
            <a:off x="9501809" y="742121"/>
            <a:ext cx="2690191" cy="369332"/>
          </a:xfrm>
          <a:prstGeom prst="rect">
            <a:avLst/>
          </a:prstGeom>
          <a:noFill/>
        </p:spPr>
        <p:txBody>
          <a:bodyPr wrap="square" rtlCol="0">
            <a:spAutoFit/>
          </a:bodyPr>
          <a:lstStyle/>
          <a:p>
            <a:r>
              <a:rPr lang="es-AR" dirty="0">
                <a:solidFill>
                  <a:srgbClr val="FF0000"/>
                </a:solidFill>
              </a:rPr>
              <a:t>ART 6TO LEY 25.246</a:t>
            </a:r>
          </a:p>
        </p:txBody>
      </p:sp>
      <p:graphicFrame>
        <p:nvGraphicFramePr>
          <p:cNvPr id="10" name="Diagrama 9">
            <a:extLst>
              <a:ext uri="{FF2B5EF4-FFF2-40B4-BE49-F238E27FC236}">
                <a16:creationId xmlns:a16="http://schemas.microsoft.com/office/drawing/2014/main" id="{81855B42-6B52-43A1-B30E-07FC2675B8CB}"/>
              </a:ext>
            </a:extLst>
          </p:cNvPr>
          <p:cNvGraphicFramePr/>
          <p:nvPr>
            <p:extLst>
              <p:ext uri="{D42A27DB-BD31-4B8C-83A1-F6EECF244321}">
                <p14:modId xmlns:p14="http://schemas.microsoft.com/office/powerpoint/2010/main" val="3567169604"/>
              </p:ext>
            </p:extLst>
          </p:nvPr>
        </p:nvGraphicFramePr>
        <p:xfrm>
          <a:off x="4157798" y="1674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CuadroTexto 21">
            <a:extLst>
              <a:ext uri="{FF2B5EF4-FFF2-40B4-BE49-F238E27FC236}">
                <a16:creationId xmlns:a16="http://schemas.microsoft.com/office/drawing/2014/main" id="{9239D2D3-2196-4DDE-93D6-6AB1CB2CA206}"/>
              </a:ext>
            </a:extLst>
          </p:cNvPr>
          <p:cNvSpPr txBox="1"/>
          <p:nvPr/>
        </p:nvSpPr>
        <p:spPr>
          <a:xfrm>
            <a:off x="4970608" y="5814187"/>
            <a:ext cx="5075866" cy="954107"/>
          </a:xfrm>
          <a:prstGeom prst="rect">
            <a:avLst/>
          </a:prstGeom>
          <a:noFill/>
        </p:spPr>
        <p:txBody>
          <a:bodyPr wrap="square">
            <a:spAutoFit/>
          </a:bodyPr>
          <a:lstStyle/>
          <a:p>
            <a:r>
              <a:rPr lang="es-AR" sz="1400" b="1" i="1" dirty="0">
                <a:solidFill>
                  <a:schemeClr val="tx1">
                    <a:lumMod val="65000"/>
                    <a:lumOff val="35000"/>
                  </a:schemeClr>
                </a:solidFill>
              </a:rPr>
              <a:t>Ex art. 278.1. del Código Penal “</a:t>
            </a:r>
            <a:r>
              <a:rPr lang="es-AR" sz="1400" dirty="0">
                <a:solidFill>
                  <a:schemeClr val="tx1">
                    <a:lumMod val="65000"/>
                    <a:lumOff val="35000"/>
                  </a:schemeClr>
                </a:solidFill>
              </a:rPr>
              <a:t>bienes provenientes de un delito en el que no hubiera participado”…</a:t>
            </a:r>
          </a:p>
          <a:p>
            <a:r>
              <a:rPr lang="es-AR" sz="1400" b="1" i="1" dirty="0">
                <a:solidFill>
                  <a:schemeClr val="tx1">
                    <a:lumMod val="65000"/>
                    <a:lumOff val="35000"/>
                  </a:schemeClr>
                </a:solidFill>
              </a:rPr>
              <a:t>Actual art. 303</a:t>
            </a:r>
            <a:r>
              <a:rPr lang="es-AR" sz="1400" dirty="0">
                <a:solidFill>
                  <a:schemeClr val="tx1">
                    <a:lumMod val="65000"/>
                    <a:lumOff val="35000"/>
                  </a:schemeClr>
                </a:solidFill>
              </a:rPr>
              <a:t>: “pusiere en circulación en el mercado, bienes provenientes de un ilícito penal”.</a:t>
            </a:r>
          </a:p>
        </p:txBody>
      </p:sp>
    </p:spTree>
    <p:extLst>
      <p:ext uri="{BB962C8B-B14F-4D97-AF65-F5344CB8AC3E}">
        <p14:creationId xmlns:p14="http://schemas.microsoft.com/office/powerpoint/2010/main" val="257592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89EB78F-00B2-40A8-A2B3-83E9F778B848}"/>
              </a:ext>
            </a:extLst>
          </p:cNvPr>
          <p:cNvPicPr>
            <a:picLocks noChangeAspect="1"/>
          </p:cNvPicPr>
          <p:nvPr/>
        </p:nvPicPr>
        <p:blipFill>
          <a:blip r:embed="rId2"/>
          <a:stretch>
            <a:fillRect/>
          </a:stretch>
        </p:blipFill>
        <p:spPr>
          <a:xfrm>
            <a:off x="0" y="0"/>
            <a:ext cx="4676702" cy="6858000"/>
          </a:xfrm>
          <a:prstGeom prst="rect">
            <a:avLst/>
          </a:prstGeom>
        </p:spPr>
      </p:pic>
      <p:sp>
        <p:nvSpPr>
          <p:cNvPr id="4" name="CuadroTexto 3">
            <a:extLst>
              <a:ext uri="{FF2B5EF4-FFF2-40B4-BE49-F238E27FC236}">
                <a16:creationId xmlns:a16="http://schemas.microsoft.com/office/drawing/2014/main" id="{46A2B06A-F1B5-4449-A1A4-54F9F02C2079}"/>
              </a:ext>
            </a:extLst>
          </p:cNvPr>
          <p:cNvSpPr txBox="1"/>
          <p:nvPr/>
        </p:nvSpPr>
        <p:spPr>
          <a:xfrm>
            <a:off x="6096000" y="1431235"/>
            <a:ext cx="4545495" cy="2308324"/>
          </a:xfrm>
          <a:prstGeom prst="rect">
            <a:avLst/>
          </a:prstGeom>
          <a:noFill/>
        </p:spPr>
        <p:txBody>
          <a:bodyPr wrap="square" rtlCol="0">
            <a:spAutoFit/>
          </a:bodyPr>
          <a:lstStyle/>
          <a:p>
            <a:pPr algn="just"/>
            <a:r>
              <a:rPr lang="es-AR" sz="2400" dirty="0">
                <a:solidFill>
                  <a:schemeClr val="tx1">
                    <a:lumMod val="65000"/>
                    <a:lumOff val="35000"/>
                  </a:schemeClr>
                </a:solidFill>
              </a:rPr>
              <a:t>Organismo encargado del análisis, tratamiento y difusión de información de inteligencia financiera para prevenir el lavado de activos y el financiamiento del terrorismo.</a:t>
            </a:r>
          </a:p>
        </p:txBody>
      </p:sp>
      <p:sp>
        <p:nvSpPr>
          <p:cNvPr id="5" name="CuadroTexto 4">
            <a:extLst>
              <a:ext uri="{FF2B5EF4-FFF2-40B4-BE49-F238E27FC236}">
                <a16:creationId xmlns:a16="http://schemas.microsoft.com/office/drawing/2014/main" id="{0A5464D3-DE6C-4E72-B632-54A8262BF98F}"/>
              </a:ext>
            </a:extLst>
          </p:cNvPr>
          <p:cNvSpPr txBox="1"/>
          <p:nvPr/>
        </p:nvSpPr>
        <p:spPr>
          <a:xfrm>
            <a:off x="5075583" y="212035"/>
            <a:ext cx="6927572" cy="830997"/>
          </a:xfrm>
          <a:prstGeom prst="rect">
            <a:avLst/>
          </a:prstGeom>
          <a:noFill/>
        </p:spPr>
        <p:txBody>
          <a:bodyPr wrap="square" rtlCol="0">
            <a:spAutoFit/>
          </a:bodyPr>
          <a:lstStyle/>
          <a:p>
            <a:r>
              <a:rPr lang="es-AR" sz="2400" b="1" dirty="0">
                <a:solidFill>
                  <a:srgbClr val="0070C0"/>
                </a:solidFill>
              </a:rPr>
              <a:t>UNIDAD DE INFORMACIÓN FINANCIERA (UIF)</a:t>
            </a:r>
          </a:p>
          <a:p>
            <a:r>
              <a:rPr lang="es-AR" sz="2400" b="1" dirty="0">
                <a:solidFill>
                  <a:srgbClr val="0070C0"/>
                </a:solidFill>
              </a:rPr>
              <a:t>Ley 25.246, su creación</a:t>
            </a:r>
          </a:p>
        </p:txBody>
      </p:sp>
      <p:sp>
        <p:nvSpPr>
          <p:cNvPr id="6" name="CuadroTexto 5">
            <a:extLst>
              <a:ext uri="{FF2B5EF4-FFF2-40B4-BE49-F238E27FC236}">
                <a16:creationId xmlns:a16="http://schemas.microsoft.com/office/drawing/2014/main" id="{22C2D074-04FA-48C9-9379-82DF68FEC0EF}"/>
              </a:ext>
            </a:extLst>
          </p:cNvPr>
          <p:cNvSpPr txBox="1"/>
          <p:nvPr/>
        </p:nvSpPr>
        <p:spPr>
          <a:xfrm>
            <a:off x="8444946" y="5630302"/>
            <a:ext cx="3558209" cy="1015663"/>
          </a:xfrm>
          <a:prstGeom prst="rect">
            <a:avLst/>
          </a:prstGeom>
          <a:noFill/>
        </p:spPr>
        <p:txBody>
          <a:bodyPr wrap="square" rtlCol="0">
            <a:spAutoFit/>
          </a:bodyPr>
          <a:lstStyle/>
          <a:p>
            <a:pPr algn="just"/>
            <a:r>
              <a:rPr lang="es-AR" sz="1200" dirty="0">
                <a:solidFill>
                  <a:schemeClr val="tx1">
                    <a:lumMod val="65000"/>
                    <a:lumOff val="35000"/>
                  </a:schemeClr>
                </a:solidFill>
              </a:rPr>
              <a:t>Hasta el año 2016 funcionó dentro de la órbita del Ministerio de Justicia y Derechos Humanos de la Nación, actualmente, lo hace en el Ministerio de Hacienda y Finanzas Públicas de la Nación, actualmente Ministerio de Economía.</a:t>
            </a:r>
          </a:p>
        </p:txBody>
      </p:sp>
      <p:pic>
        <p:nvPicPr>
          <p:cNvPr id="8" name="Imagen 7">
            <a:extLst>
              <a:ext uri="{FF2B5EF4-FFF2-40B4-BE49-F238E27FC236}">
                <a16:creationId xmlns:a16="http://schemas.microsoft.com/office/drawing/2014/main" id="{8A6C7222-55C5-471E-9C14-1AF9C546F2C6}"/>
              </a:ext>
            </a:extLst>
          </p:cNvPr>
          <p:cNvPicPr>
            <a:picLocks noChangeAspect="1"/>
          </p:cNvPicPr>
          <p:nvPr/>
        </p:nvPicPr>
        <p:blipFill>
          <a:blip r:embed="rId3"/>
          <a:stretch>
            <a:fillRect/>
          </a:stretch>
        </p:blipFill>
        <p:spPr>
          <a:xfrm>
            <a:off x="9566751" y="4522760"/>
            <a:ext cx="1074744" cy="1000745"/>
          </a:xfrm>
          <a:prstGeom prst="rect">
            <a:avLst/>
          </a:prstGeom>
        </p:spPr>
      </p:pic>
    </p:spTree>
    <p:extLst>
      <p:ext uri="{BB962C8B-B14F-4D97-AF65-F5344CB8AC3E}">
        <p14:creationId xmlns:p14="http://schemas.microsoft.com/office/powerpoint/2010/main" val="283651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89EB78F-00B2-40A8-A2B3-83E9F778B848}"/>
              </a:ext>
            </a:extLst>
          </p:cNvPr>
          <p:cNvPicPr>
            <a:picLocks noChangeAspect="1"/>
          </p:cNvPicPr>
          <p:nvPr/>
        </p:nvPicPr>
        <p:blipFill>
          <a:blip r:embed="rId2"/>
          <a:stretch>
            <a:fillRect/>
          </a:stretch>
        </p:blipFill>
        <p:spPr>
          <a:xfrm>
            <a:off x="0" y="0"/>
            <a:ext cx="4676702" cy="6858000"/>
          </a:xfrm>
          <a:prstGeom prst="rect">
            <a:avLst/>
          </a:prstGeom>
        </p:spPr>
      </p:pic>
      <p:sp>
        <p:nvSpPr>
          <p:cNvPr id="4" name="CuadroTexto 3">
            <a:extLst>
              <a:ext uri="{FF2B5EF4-FFF2-40B4-BE49-F238E27FC236}">
                <a16:creationId xmlns:a16="http://schemas.microsoft.com/office/drawing/2014/main" id="{46A2B06A-F1B5-4449-A1A4-54F9F02C2079}"/>
              </a:ext>
            </a:extLst>
          </p:cNvPr>
          <p:cNvSpPr txBox="1"/>
          <p:nvPr/>
        </p:nvSpPr>
        <p:spPr>
          <a:xfrm>
            <a:off x="5340626" y="1074736"/>
            <a:ext cx="6162261" cy="3539430"/>
          </a:xfrm>
          <a:prstGeom prst="rect">
            <a:avLst/>
          </a:prstGeom>
          <a:noFill/>
        </p:spPr>
        <p:txBody>
          <a:bodyPr wrap="square" rtlCol="0">
            <a:spAutoFit/>
          </a:bodyPr>
          <a:lstStyle/>
          <a:p>
            <a:pPr algn="just"/>
            <a:r>
              <a:rPr lang="es-AR" sz="1400" dirty="0">
                <a:solidFill>
                  <a:schemeClr val="accent2"/>
                </a:solidFill>
              </a:rPr>
              <a:t>Las potestades otorgadas la UIF mediante la Ley 25.246 y modificatorias son verdaderamente amplias; asimismo, a través de sus Resoluciones estableció la obligatoriedad de remisión de una gran y variada cantidad de información a través de: </a:t>
            </a:r>
          </a:p>
          <a:p>
            <a:pPr algn="just"/>
            <a:endParaRPr lang="es-AR" sz="1400" dirty="0">
              <a:solidFill>
                <a:schemeClr val="accent2"/>
              </a:solidFill>
            </a:endParaRPr>
          </a:p>
          <a:p>
            <a:pPr marL="342900" indent="-342900" algn="just">
              <a:buAutoNum type="arabicParenR"/>
            </a:pPr>
            <a:r>
              <a:rPr lang="es-AR" sz="1400" dirty="0">
                <a:solidFill>
                  <a:schemeClr val="accent2"/>
                </a:solidFill>
              </a:rPr>
              <a:t>Los Reportes de Operación Sospechosa (ROS) de los sujetos obligados por la Ley 25.246 del ámbito privado y público. Lo cual representa información cuantitativa y cualitativamente relevante. </a:t>
            </a:r>
          </a:p>
          <a:p>
            <a:pPr marL="342900" indent="-342900" algn="just">
              <a:buAutoNum type="arabicParenR"/>
            </a:pPr>
            <a:r>
              <a:rPr lang="es-AR" sz="1400" dirty="0">
                <a:solidFill>
                  <a:schemeClr val="accent2"/>
                </a:solidFill>
              </a:rPr>
              <a:t>Los Reportes de Financiamiento del Terrorismo (RFT) de los mismos sujetos obligados.</a:t>
            </a:r>
          </a:p>
          <a:p>
            <a:pPr marL="342900" indent="-342900" algn="just">
              <a:buAutoNum type="arabicParenR"/>
            </a:pPr>
            <a:r>
              <a:rPr lang="es-AR" sz="1400" dirty="0">
                <a:solidFill>
                  <a:schemeClr val="accent2"/>
                </a:solidFill>
              </a:rPr>
              <a:t>Los Reportes Sistemáticos Mensuales (RSM) que incluyen también los Reportes Sistemáticos Masivos. (RSM);</a:t>
            </a:r>
          </a:p>
          <a:p>
            <a:pPr algn="just"/>
            <a:r>
              <a:rPr lang="es-AR" sz="1400" dirty="0">
                <a:solidFill>
                  <a:schemeClr val="accent2"/>
                </a:solidFill>
              </a:rPr>
              <a:t>4) Los Reportes Sistemáticos Anuales (RSA);</a:t>
            </a:r>
          </a:p>
          <a:p>
            <a:pPr algn="just"/>
            <a:r>
              <a:rPr lang="es-AR" sz="1400" dirty="0">
                <a:solidFill>
                  <a:schemeClr val="accent2"/>
                </a:solidFill>
              </a:rPr>
              <a:t>5) Como también toda información que requiera a los organismos y agencias nacionales, provinciales y municipales de acuerdo con las potestades conferidas en los artículos 12, 13 y 14 de la Ley 25.246.</a:t>
            </a:r>
          </a:p>
        </p:txBody>
      </p:sp>
      <p:sp>
        <p:nvSpPr>
          <p:cNvPr id="5" name="CuadroTexto 4">
            <a:extLst>
              <a:ext uri="{FF2B5EF4-FFF2-40B4-BE49-F238E27FC236}">
                <a16:creationId xmlns:a16="http://schemas.microsoft.com/office/drawing/2014/main" id="{0A5464D3-DE6C-4E72-B632-54A8262BF98F}"/>
              </a:ext>
            </a:extLst>
          </p:cNvPr>
          <p:cNvSpPr txBox="1"/>
          <p:nvPr/>
        </p:nvSpPr>
        <p:spPr>
          <a:xfrm>
            <a:off x="5075583" y="212035"/>
            <a:ext cx="6927572" cy="461665"/>
          </a:xfrm>
          <a:prstGeom prst="rect">
            <a:avLst/>
          </a:prstGeom>
          <a:noFill/>
        </p:spPr>
        <p:txBody>
          <a:bodyPr wrap="square" rtlCol="0">
            <a:spAutoFit/>
          </a:bodyPr>
          <a:lstStyle/>
          <a:p>
            <a:r>
              <a:rPr lang="es-AR" sz="2400" b="1" dirty="0">
                <a:solidFill>
                  <a:srgbClr val="0070C0"/>
                </a:solidFill>
              </a:rPr>
              <a:t>INFORMACIÓN RECOPILADA POR LA UIF</a:t>
            </a:r>
          </a:p>
        </p:txBody>
      </p:sp>
    </p:spTree>
    <p:extLst>
      <p:ext uri="{BB962C8B-B14F-4D97-AF65-F5344CB8AC3E}">
        <p14:creationId xmlns:p14="http://schemas.microsoft.com/office/powerpoint/2010/main" val="1888674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128C206-01F5-43D1-AF35-A2511EAB5E7E}"/>
              </a:ext>
            </a:extLst>
          </p:cNvPr>
          <p:cNvGraphicFramePr/>
          <p:nvPr>
            <p:extLst>
              <p:ext uri="{D42A27DB-BD31-4B8C-83A1-F6EECF244321}">
                <p14:modId xmlns:p14="http://schemas.microsoft.com/office/powerpoint/2010/main" val="1253213223"/>
              </p:ext>
            </p:extLst>
          </p:nvPr>
        </p:nvGraphicFramePr>
        <p:xfrm>
          <a:off x="1912731" y="58714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21AED6F4-42AF-4DFD-BF7A-AEE796956228}"/>
              </a:ext>
            </a:extLst>
          </p:cNvPr>
          <p:cNvSpPr txBox="1"/>
          <p:nvPr/>
        </p:nvSpPr>
        <p:spPr>
          <a:xfrm>
            <a:off x="2233352" y="5069580"/>
            <a:ext cx="1192696" cy="461665"/>
          </a:xfrm>
          <a:prstGeom prst="rect">
            <a:avLst/>
          </a:prstGeom>
          <a:noFill/>
        </p:spPr>
        <p:txBody>
          <a:bodyPr wrap="square" rtlCol="0">
            <a:spAutoFit/>
          </a:bodyPr>
          <a:lstStyle/>
          <a:p>
            <a:r>
              <a:rPr lang="es-AR" sz="1200" dirty="0">
                <a:solidFill>
                  <a:schemeClr val="accent2"/>
                </a:solidFill>
              </a:rPr>
              <a:t>Artículo 20</a:t>
            </a:r>
          </a:p>
          <a:p>
            <a:r>
              <a:rPr lang="es-AR" sz="1200" dirty="0">
                <a:solidFill>
                  <a:schemeClr val="accent2"/>
                </a:solidFill>
              </a:rPr>
              <a:t>Ley 25.246</a:t>
            </a:r>
          </a:p>
        </p:txBody>
      </p:sp>
      <p:sp>
        <p:nvSpPr>
          <p:cNvPr id="6" name="CuadroTexto 5">
            <a:extLst>
              <a:ext uri="{FF2B5EF4-FFF2-40B4-BE49-F238E27FC236}">
                <a16:creationId xmlns:a16="http://schemas.microsoft.com/office/drawing/2014/main" id="{69B88666-2BCB-49BA-A8FB-C063674C9DEA}"/>
              </a:ext>
            </a:extLst>
          </p:cNvPr>
          <p:cNvSpPr txBox="1"/>
          <p:nvPr/>
        </p:nvSpPr>
        <p:spPr>
          <a:xfrm>
            <a:off x="3730487" y="1112725"/>
            <a:ext cx="2279374" cy="830997"/>
          </a:xfrm>
          <a:prstGeom prst="rect">
            <a:avLst/>
          </a:prstGeom>
          <a:noFill/>
        </p:spPr>
        <p:txBody>
          <a:bodyPr wrap="square" rtlCol="0">
            <a:spAutoFit/>
          </a:bodyPr>
          <a:lstStyle/>
          <a:p>
            <a:pPr algn="just"/>
            <a:r>
              <a:rPr lang="es-AR" sz="1200" dirty="0">
                <a:solidFill>
                  <a:schemeClr val="accent2"/>
                </a:solidFill>
              </a:rPr>
              <a:t>Envían los Reportes de Operaciones Sospechosas o de Financiamiento del Terrorismo</a:t>
            </a:r>
          </a:p>
        </p:txBody>
      </p:sp>
      <p:sp>
        <p:nvSpPr>
          <p:cNvPr id="7" name="CuadroTexto 6">
            <a:extLst>
              <a:ext uri="{FF2B5EF4-FFF2-40B4-BE49-F238E27FC236}">
                <a16:creationId xmlns:a16="http://schemas.microsoft.com/office/drawing/2014/main" id="{5DC2F962-8C5B-4A9C-AA37-D5F9B7209040}"/>
              </a:ext>
            </a:extLst>
          </p:cNvPr>
          <p:cNvSpPr txBox="1"/>
          <p:nvPr/>
        </p:nvSpPr>
        <p:spPr>
          <a:xfrm>
            <a:off x="-19878" y="71313"/>
            <a:ext cx="5367130" cy="830997"/>
          </a:xfrm>
          <a:prstGeom prst="rect">
            <a:avLst/>
          </a:prstGeom>
          <a:noFill/>
        </p:spPr>
        <p:txBody>
          <a:bodyPr wrap="square" rtlCol="0">
            <a:spAutoFit/>
          </a:bodyPr>
          <a:lstStyle/>
          <a:p>
            <a:r>
              <a:rPr lang="es-AR" sz="2400" b="1" dirty="0">
                <a:solidFill>
                  <a:srgbClr val="0070C0"/>
                </a:solidFill>
              </a:rPr>
              <a:t>INVESTIGACIÓN ADMINISTRATIVA Sistema Preventivo LA/FT</a:t>
            </a:r>
          </a:p>
        </p:txBody>
      </p:sp>
      <p:sp>
        <p:nvSpPr>
          <p:cNvPr id="9" name="CuadroTexto 8">
            <a:extLst>
              <a:ext uri="{FF2B5EF4-FFF2-40B4-BE49-F238E27FC236}">
                <a16:creationId xmlns:a16="http://schemas.microsoft.com/office/drawing/2014/main" id="{7B9FD045-F549-4560-BCE4-8A1225CF1A7D}"/>
              </a:ext>
            </a:extLst>
          </p:cNvPr>
          <p:cNvSpPr txBox="1"/>
          <p:nvPr/>
        </p:nvSpPr>
        <p:spPr>
          <a:xfrm>
            <a:off x="6009861" y="4914279"/>
            <a:ext cx="2279374" cy="1754326"/>
          </a:xfrm>
          <a:prstGeom prst="rect">
            <a:avLst/>
          </a:prstGeom>
          <a:noFill/>
        </p:spPr>
        <p:txBody>
          <a:bodyPr wrap="square" rtlCol="0">
            <a:spAutoFit/>
          </a:bodyPr>
          <a:lstStyle/>
          <a:p>
            <a:pPr algn="just"/>
            <a:r>
              <a:rPr lang="es-AR" sz="1200" dirty="0">
                <a:solidFill>
                  <a:schemeClr val="accent2"/>
                </a:solidFill>
              </a:rPr>
              <a:t>La Dirección de Análisis se encarga de analizar las operaciones sospechosas remitidas por los</a:t>
            </a:r>
          </a:p>
          <a:p>
            <a:pPr algn="just"/>
            <a:r>
              <a:rPr lang="es-AR" sz="1200" dirty="0">
                <a:solidFill>
                  <a:schemeClr val="accent2"/>
                </a:solidFill>
              </a:rPr>
              <a:t>SO y los RSM . Envían los Informes de Inteligencia al MPF.</a:t>
            </a:r>
          </a:p>
          <a:p>
            <a:pPr algn="just"/>
            <a:r>
              <a:rPr lang="es-AR" sz="1200" dirty="0">
                <a:solidFill>
                  <a:schemeClr val="accent2"/>
                </a:solidFill>
              </a:rPr>
              <a:t>2021:  474 informes de inteligencia enviados.</a:t>
            </a:r>
          </a:p>
        </p:txBody>
      </p:sp>
      <p:sp>
        <p:nvSpPr>
          <p:cNvPr id="10" name="CuadroTexto 9">
            <a:extLst>
              <a:ext uri="{FF2B5EF4-FFF2-40B4-BE49-F238E27FC236}">
                <a16:creationId xmlns:a16="http://schemas.microsoft.com/office/drawing/2014/main" id="{F231B370-0702-4521-BA1D-FFE26DF274C6}"/>
              </a:ext>
            </a:extLst>
          </p:cNvPr>
          <p:cNvSpPr txBox="1"/>
          <p:nvPr/>
        </p:nvSpPr>
        <p:spPr>
          <a:xfrm>
            <a:off x="7991055" y="743392"/>
            <a:ext cx="2710074" cy="1200329"/>
          </a:xfrm>
          <a:prstGeom prst="rect">
            <a:avLst/>
          </a:prstGeom>
          <a:noFill/>
        </p:spPr>
        <p:txBody>
          <a:bodyPr wrap="square" rtlCol="0">
            <a:spAutoFit/>
          </a:bodyPr>
          <a:lstStyle/>
          <a:p>
            <a:pPr algn="just"/>
            <a:r>
              <a:rPr lang="es-AR" sz="1200" dirty="0">
                <a:solidFill>
                  <a:schemeClr val="accent2"/>
                </a:solidFill>
              </a:rPr>
              <a:t>Recibe los IIF que contiene la información recabada, las conclusiones y las medidas de prueba sugeridas para su producción con fines probatorios en sede judicial.</a:t>
            </a:r>
          </a:p>
        </p:txBody>
      </p:sp>
      <p:pic>
        <p:nvPicPr>
          <p:cNvPr id="14" name="Imagen 13">
            <a:extLst>
              <a:ext uri="{FF2B5EF4-FFF2-40B4-BE49-F238E27FC236}">
                <a16:creationId xmlns:a16="http://schemas.microsoft.com/office/drawing/2014/main" id="{A1823FD0-477B-4065-BAE1-0F903A386A9C}"/>
              </a:ext>
            </a:extLst>
          </p:cNvPr>
          <p:cNvPicPr>
            <a:picLocks noChangeAspect="1"/>
          </p:cNvPicPr>
          <p:nvPr/>
        </p:nvPicPr>
        <p:blipFill>
          <a:blip r:embed="rId7"/>
          <a:stretch>
            <a:fillRect/>
          </a:stretch>
        </p:blipFill>
        <p:spPr>
          <a:xfrm rot="5400000">
            <a:off x="2084227" y="4241253"/>
            <a:ext cx="1158918" cy="471935"/>
          </a:xfrm>
          <a:prstGeom prst="rect">
            <a:avLst/>
          </a:prstGeom>
        </p:spPr>
      </p:pic>
      <p:pic>
        <p:nvPicPr>
          <p:cNvPr id="15" name="Imagen 14">
            <a:extLst>
              <a:ext uri="{FF2B5EF4-FFF2-40B4-BE49-F238E27FC236}">
                <a16:creationId xmlns:a16="http://schemas.microsoft.com/office/drawing/2014/main" id="{2299BC67-C8E7-4E22-B5CC-412D37B6CE8D}"/>
              </a:ext>
            </a:extLst>
          </p:cNvPr>
          <p:cNvPicPr>
            <a:picLocks noChangeAspect="1"/>
          </p:cNvPicPr>
          <p:nvPr/>
        </p:nvPicPr>
        <p:blipFill>
          <a:blip r:embed="rId7"/>
          <a:stretch>
            <a:fillRect/>
          </a:stretch>
        </p:blipFill>
        <p:spPr>
          <a:xfrm rot="17244773">
            <a:off x="4381168" y="2002505"/>
            <a:ext cx="978012" cy="398266"/>
          </a:xfrm>
          <a:prstGeom prst="rect">
            <a:avLst/>
          </a:prstGeom>
        </p:spPr>
      </p:pic>
      <p:pic>
        <p:nvPicPr>
          <p:cNvPr id="16" name="Imagen 15">
            <a:extLst>
              <a:ext uri="{FF2B5EF4-FFF2-40B4-BE49-F238E27FC236}">
                <a16:creationId xmlns:a16="http://schemas.microsoft.com/office/drawing/2014/main" id="{D9F9D287-3670-4B91-9DB6-731B830D5BFB}"/>
              </a:ext>
            </a:extLst>
          </p:cNvPr>
          <p:cNvPicPr>
            <a:picLocks noChangeAspect="1"/>
          </p:cNvPicPr>
          <p:nvPr/>
        </p:nvPicPr>
        <p:blipFill>
          <a:blip r:embed="rId7"/>
          <a:stretch>
            <a:fillRect/>
          </a:stretch>
        </p:blipFill>
        <p:spPr>
          <a:xfrm rot="6928210">
            <a:off x="6603374" y="4245527"/>
            <a:ext cx="1092350" cy="444827"/>
          </a:xfrm>
          <a:prstGeom prst="rect">
            <a:avLst/>
          </a:prstGeom>
        </p:spPr>
      </p:pic>
      <p:pic>
        <p:nvPicPr>
          <p:cNvPr id="17" name="Imagen 16">
            <a:extLst>
              <a:ext uri="{FF2B5EF4-FFF2-40B4-BE49-F238E27FC236}">
                <a16:creationId xmlns:a16="http://schemas.microsoft.com/office/drawing/2014/main" id="{95303874-B311-4B68-94E1-2C07A45D9EF6}"/>
              </a:ext>
            </a:extLst>
          </p:cNvPr>
          <p:cNvPicPr>
            <a:picLocks noChangeAspect="1"/>
          </p:cNvPicPr>
          <p:nvPr/>
        </p:nvPicPr>
        <p:blipFill>
          <a:blip r:embed="rId7"/>
          <a:stretch>
            <a:fillRect/>
          </a:stretch>
        </p:blipFill>
        <p:spPr>
          <a:xfrm rot="16013297">
            <a:off x="8857086" y="2029599"/>
            <a:ext cx="978012" cy="398266"/>
          </a:xfrm>
          <a:prstGeom prst="rect">
            <a:avLst/>
          </a:prstGeom>
        </p:spPr>
      </p:pic>
      <p:pic>
        <p:nvPicPr>
          <p:cNvPr id="20" name="Imagen 19">
            <a:extLst>
              <a:ext uri="{FF2B5EF4-FFF2-40B4-BE49-F238E27FC236}">
                <a16:creationId xmlns:a16="http://schemas.microsoft.com/office/drawing/2014/main" id="{45751753-DB2F-4757-A004-310944478FEC}"/>
              </a:ext>
            </a:extLst>
          </p:cNvPr>
          <p:cNvPicPr>
            <a:picLocks noChangeAspect="1"/>
          </p:cNvPicPr>
          <p:nvPr/>
        </p:nvPicPr>
        <p:blipFill>
          <a:blip r:embed="rId8"/>
          <a:stretch>
            <a:fillRect/>
          </a:stretch>
        </p:blipFill>
        <p:spPr>
          <a:xfrm>
            <a:off x="208278" y="852189"/>
            <a:ext cx="1756812" cy="1813746"/>
          </a:xfrm>
          <a:prstGeom prst="rect">
            <a:avLst/>
          </a:prstGeom>
        </p:spPr>
      </p:pic>
      <p:pic>
        <p:nvPicPr>
          <p:cNvPr id="13" name="Imagen 12">
            <a:extLst>
              <a:ext uri="{FF2B5EF4-FFF2-40B4-BE49-F238E27FC236}">
                <a16:creationId xmlns:a16="http://schemas.microsoft.com/office/drawing/2014/main" id="{91C690E5-1F89-4BA5-AE1F-982EE88EB315}"/>
              </a:ext>
            </a:extLst>
          </p:cNvPr>
          <p:cNvPicPr>
            <a:picLocks noChangeAspect="1"/>
          </p:cNvPicPr>
          <p:nvPr/>
        </p:nvPicPr>
        <p:blipFill>
          <a:blip r:embed="rId9"/>
          <a:stretch>
            <a:fillRect/>
          </a:stretch>
        </p:blipFill>
        <p:spPr>
          <a:xfrm>
            <a:off x="9042400" y="4914279"/>
            <a:ext cx="3149600" cy="1531166"/>
          </a:xfrm>
          <a:prstGeom prst="rect">
            <a:avLst/>
          </a:prstGeom>
        </p:spPr>
      </p:pic>
      <p:sp>
        <p:nvSpPr>
          <p:cNvPr id="18" name="CuadroTexto 17">
            <a:extLst>
              <a:ext uri="{FF2B5EF4-FFF2-40B4-BE49-F238E27FC236}">
                <a16:creationId xmlns:a16="http://schemas.microsoft.com/office/drawing/2014/main" id="{B6201484-B454-4908-BD92-92002B8BD97B}"/>
              </a:ext>
            </a:extLst>
          </p:cNvPr>
          <p:cNvSpPr txBox="1"/>
          <p:nvPr/>
        </p:nvSpPr>
        <p:spPr>
          <a:xfrm>
            <a:off x="9477232" y="4430760"/>
            <a:ext cx="2584175" cy="577081"/>
          </a:xfrm>
          <a:prstGeom prst="rect">
            <a:avLst/>
          </a:prstGeom>
          <a:noFill/>
        </p:spPr>
        <p:txBody>
          <a:bodyPr wrap="square" rtlCol="0">
            <a:spAutoFit/>
          </a:bodyPr>
          <a:lstStyle/>
          <a:p>
            <a:pPr algn="just"/>
            <a:r>
              <a:rPr lang="es-AR" sz="1050" dirty="0">
                <a:solidFill>
                  <a:schemeClr val="bg1">
                    <a:lumMod val="50000"/>
                  </a:schemeClr>
                </a:solidFill>
              </a:rPr>
              <a:t>Informe gestión UIF 2021 el 2022 siendo junio 2023 no se encuentra publicado</a:t>
            </a:r>
          </a:p>
        </p:txBody>
      </p:sp>
    </p:spTree>
    <p:extLst>
      <p:ext uri="{BB962C8B-B14F-4D97-AF65-F5344CB8AC3E}">
        <p14:creationId xmlns:p14="http://schemas.microsoft.com/office/powerpoint/2010/main" val="1501896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00A122E-7B60-468C-8856-C57E90019D1F}"/>
              </a:ext>
            </a:extLst>
          </p:cNvPr>
          <p:cNvPicPr>
            <a:picLocks noChangeAspect="1"/>
          </p:cNvPicPr>
          <p:nvPr/>
        </p:nvPicPr>
        <p:blipFill>
          <a:blip r:embed="rId2"/>
          <a:stretch>
            <a:fillRect/>
          </a:stretch>
        </p:blipFill>
        <p:spPr>
          <a:xfrm>
            <a:off x="0" y="-16565"/>
            <a:ext cx="6096000" cy="2905125"/>
          </a:xfrm>
          <a:prstGeom prst="rect">
            <a:avLst/>
          </a:prstGeom>
        </p:spPr>
      </p:pic>
      <p:pic>
        <p:nvPicPr>
          <p:cNvPr id="5" name="Imagen 4">
            <a:extLst>
              <a:ext uri="{FF2B5EF4-FFF2-40B4-BE49-F238E27FC236}">
                <a16:creationId xmlns:a16="http://schemas.microsoft.com/office/drawing/2014/main" id="{97BF94D8-F9D5-455E-824E-1C7F7C9AC0E4}"/>
              </a:ext>
            </a:extLst>
          </p:cNvPr>
          <p:cNvPicPr>
            <a:picLocks noChangeAspect="1"/>
          </p:cNvPicPr>
          <p:nvPr/>
        </p:nvPicPr>
        <p:blipFill>
          <a:blip r:embed="rId2"/>
          <a:stretch>
            <a:fillRect/>
          </a:stretch>
        </p:blipFill>
        <p:spPr>
          <a:xfrm>
            <a:off x="6096000" y="-16566"/>
            <a:ext cx="6096000" cy="2905125"/>
          </a:xfrm>
          <a:prstGeom prst="rect">
            <a:avLst/>
          </a:prstGeom>
        </p:spPr>
      </p:pic>
      <p:sp>
        <p:nvSpPr>
          <p:cNvPr id="7" name="Triángulo isósceles 6">
            <a:extLst>
              <a:ext uri="{FF2B5EF4-FFF2-40B4-BE49-F238E27FC236}">
                <a16:creationId xmlns:a16="http://schemas.microsoft.com/office/drawing/2014/main" id="{EEC40B76-5A23-4291-93CA-4445702A07DE}"/>
              </a:ext>
            </a:extLst>
          </p:cNvPr>
          <p:cNvSpPr/>
          <p:nvPr/>
        </p:nvSpPr>
        <p:spPr>
          <a:xfrm>
            <a:off x="957471" y="2888559"/>
            <a:ext cx="2584173" cy="18586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sz="1800" dirty="0">
                <a:solidFill>
                  <a:srgbClr val="7030A0"/>
                </a:solidFill>
              </a:rPr>
              <a:t>Sujetos obligados</a:t>
            </a:r>
          </a:p>
        </p:txBody>
      </p:sp>
      <p:sp>
        <p:nvSpPr>
          <p:cNvPr id="8" name="Triángulo isósceles 7">
            <a:extLst>
              <a:ext uri="{FF2B5EF4-FFF2-40B4-BE49-F238E27FC236}">
                <a16:creationId xmlns:a16="http://schemas.microsoft.com/office/drawing/2014/main" id="{F4459C16-982A-44E5-A17F-DB2DC2E9F700}"/>
              </a:ext>
            </a:extLst>
          </p:cNvPr>
          <p:cNvSpPr/>
          <p:nvPr/>
        </p:nvSpPr>
        <p:spPr>
          <a:xfrm>
            <a:off x="3498574" y="2888558"/>
            <a:ext cx="2743200" cy="18586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sz="1300" dirty="0">
                <a:solidFill>
                  <a:srgbClr val="7030A0"/>
                </a:solidFill>
              </a:rPr>
              <a:t>Reporte Financiamiento Terrorismo (RFT)</a:t>
            </a:r>
          </a:p>
        </p:txBody>
      </p:sp>
      <p:sp>
        <p:nvSpPr>
          <p:cNvPr id="9" name="Triángulo isósceles 8">
            <a:extLst>
              <a:ext uri="{FF2B5EF4-FFF2-40B4-BE49-F238E27FC236}">
                <a16:creationId xmlns:a16="http://schemas.microsoft.com/office/drawing/2014/main" id="{3C8E7E99-B2D7-4B29-AC08-9DD7A3CB294B}"/>
              </a:ext>
            </a:extLst>
          </p:cNvPr>
          <p:cNvSpPr/>
          <p:nvPr/>
        </p:nvSpPr>
        <p:spPr>
          <a:xfrm>
            <a:off x="6241774" y="2886623"/>
            <a:ext cx="2743200" cy="18586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sz="1400" dirty="0">
                <a:solidFill>
                  <a:srgbClr val="7030A0"/>
                </a:solidFill>
              </a:rPr>
              <a:t>Reporte Operación Sospechosa (ROS)</a:t>
            </a:r>
          </a:p>
        </p:txBody>
      </p:sp>
      <p:sp>
        <p:nvSpPr>
          <p:cNvPr id="10" name="Triángulo isósceles 9">
            <a:extLst>
              <a:ext uri="{FF2B5EF4-FFF2-40B4-BE49-F238E27FC236}">
                <a16:creationId xmlns:a16="http://schemas.microsoft.com/office/drawing/2014/main" id="{AE997CFA-9951-44C3-BA69-42E0B22C813D}"/>
              </a:ext>
            </a:extLst>
          </p:cNvPr>
          <p:cNvSpPr/>
          <p:nvPr/>
        </p:nvSpPr>
        <p:spPr>
          <a:xfrm>
            <a:off x="8984974" y="2886623"/>
            <a:ext cx="2845904" cy="18586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sz="1400" dirty="0">
                <a:solidFill>
                  <a:srgbClr val="7030A0"/>
                </a:solidFill>
              </a:rPr>
              <a:t>Delito Precedente</a:t>
            </a:r>
          </a:p>
        </p:txBody>
      </p:sp>
      <p:graphicFrame>
        <p:nvGraphicFramePr>
          <p:cNvPr id="11" name="Diagrama 10">
            <a:extLst>
              <a:ext uri="{FF2B5EF4-FFF2-40B4-BE49-F238E27FC236}">
                <a16:creationId xmlns:a16="http://schemas.microsoft.com/office/drawing/2014/main" id="{591A4FD6-E7BA-42A0-92FB-7BFB43181984}"/>
              </a:ext>
            </a:extLst>
          </p:cNvPr>
          <p:cNvGraphicFramePr/>
          <p:nvPr>
            <p:extLst>
              <p:ext uri="{D42A27DB-BD31-4B8C-83A1-F6EECF244321}">
                <p14:modId xmlns:p14="http://schemas.microsoft.com/office/powerpoint/2010/main" val="1579335799"/>
              </p:ext>
            </p:extLst>
          </p:nvPr>
        </p:nvGraphicFramePr>
        <p:xfrm>
          <a:off x="1408044" y="4306957"/>
          <a:ext cx="9753600" cy="2215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11">
            <a:extLst>
              <a:ext uri="{FF2B5EF4-FFF2-40B4-BE49-F238E27FC236}">
                <a16:creationId xmlns:a16="http://schemas.microsoft.com/office/drawing/2014/main" id="{11B42225-6F34-49FB-880F-71FE7C3B0FD7}"/>
              </a:ext>
            </a:extLst>
          </p:cNvPr>
          <p:cNvSpPr/>
          <p:nvPr/>
        </p:nvSpPr>
        <p:spPr>
          <a:xfrm>
            <a:off x="1030356" y="6522646"/>
            <a:ext cx="3455503" cy="280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chemeClr val="accent2"/>
                </a:solidFill>
              </a:rPr>
              <a:t>RIESGO</a:t>
            </a:r>
            <a:endParaRPr lang="es-AR" dirty="0"/>
          </a:p>
        </p:txBody>
      </p:sp>
      <p:sp>
        <p:nvSpPr>
          <p:cNvPr id="13" name="Rectángulo 12">
            <a:extLst>
              <a:ext uri="{FF2B5EF4-FFF2-40B4-BE49-F238E27FC236}">
                <a16:creationId xmlns:a16="http://schemas.microsoft.com/office/drawing/2014/main" id="{FEDA20F7-F188-4297-A842-E4162EC38EA7}"/>
              </a:ext>
            </a:extLst>
          </p:cNvPr>
          <p:cNvSpPr/>
          <p:nvPr/>
        </p:nvSpPr>
        <p:spPr>
          <a:xfrm>
            <a:off x="4681330" y="6534609"/>
            <a:ext cx="3601279" cy="280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a:solidFill>
                  <a:schemeClr val="accent2"/>
                </a:solidFill>
              </a:rPr>
              <a:t>POLITICAS Y PROCEDIMIENTOS </a:t>
            </a:r>
            <a:endParaRPr lang="es-AR" sz="1400" dirty="0"/>
          </a:p>
        </p:txBody>
      </p:sp>
      <p:sp>
        <p:nvSpPr>
          <p:cNvPr id="14" name="Rectángulo 13">
            <a:extLst>
              <a:ext uri="{FF2B5EF4-FFF2-40B4-BE49-F238E27FC236}">
                <a16:creationId xmlns:a16="http://schemas.microsoft.com/office/drawing/2014/main" id="{DD80E47E-1C57-4D01-99DA-8EB9463C52B4}"/>
              </a:ext>
            </a:extLst>
          </p:cNvPr>
          <p:cNvSpPr/>
          <p:nvPr/>
        </p:nvSpPr>
        <p:spPr>
          <a:xfrm>
            <a:off x="8410160" y="6504055"/>
            <a:ext cx="3601279" cy="280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a:solidFill>
                  <a:schemeClr val="accent2"/>
                </a:solidFill>
              </a:rPr>
              <a:t>AUDITORIA</a:t>
            </a:r>
            <a:endParaRPr lang="es-AR" sz="1400" dirty="0"/>
          </a:p>
        </p:txBody>
      </p:sp>
    </p:spTree>
    <p:extLst>
      <p:ext uri="{BB962C8B-B14F-4D97-AF65-F5344CB8AC3E}">
        <p14:creationId xmlns:p14="http://schemas.microsoft.com/office/powerpoint/2010/main" val="1369227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0674C7F3-3748-324E-91E0-408F1BEC254C}"/>
              </a:ext>
            </a:extLst>
          </p:cNvPr>
          <p:cNvSpPr txBox="1"/>
          <p:nvPr/>
        </p:nvSpPr>
        <p:spPr>
          <a:xfrm>
            <a:off x="363747" y="2401925"/>
            <a:ext cx="2526752" cy="2031325"/>
          </a:xfrm>
          <a:prstGeom prst="rect">
            <a:avLst/>
          </a:prstGeom>
          <a:noFill/>
        </p:spPr>
        <p:txBody>
          <a:bodyPr wrap="square" rtlCol="0">
            <a:spAutoFit/>
          </a:bodyPr>
          <a:lstStyle/>
          <a:p>
            <a:r>
              <a:rPr lang="es-AR" sz="1400" dirty="0">
                <a:solidFill>
                  <a:schemeClr val="bg1"/>
                </a:solidFill>
              </a:rPr>
              <a:t>- Calificada en los términos del artículo 210 bis del Código Penal o de una asociación ilícita terrorista en los términos del artículo 213 ter del Código Penal.</a:t>
            </a:r>
          </a:p>
          <a:p>
            <a:pPr algn="ctr"/>
            <a:r>
              <a:rPr lang="es-AR" sz="1400" dirty="0">
                <a:solidFill>
                  <a:schemeClr val="bg1"/>
                </a:solidFill>
              </a:rPr>
              <a:t>- Aquella cometida con fines    </a:t>
            </a:r>
            <a:r>
              <a:rPr lang="es-ES" sz="1400" dirty="0">
                <a:solidFill>
                  <a:schemeClr val="bg1"/>
                </a:solidFill>
              </a:rPr>
              <a:t>políticos o raciales.</a:t>
            </a:r>
            <a:endParaRPr lang="es-ES" sz="1400" dirty="0"/>
          </a:p>
          <a:p>
            <a:r>
              <a:rPr lang="es-AR" sz="1400" dirty="0">
                <a:solidFill>
                  <a:schemeClr val="bg1"/>
                </a:solidFill>
              </a:rPr>
              <a:t>. </a:t>
            </a:r>
          </a:p>
        </p:txBody>
      </p:sp>
      <p:sp>
        <p:nvSpPr>
          <p:cNvPr id="26" name="CuadroTexto 25">
            <a:extLst>
              <a:ext uri="{FF2B5EF4-FFF2-40B4-BE49-F238E27FC236}">
                <a16:creationId xmlns:a16="http://schemas.microsoft.com/office/drawing/2014/main" id="{A689937B-5782-DC46-824B-0143417BF6F9}"/>
              </a:ext>
            </a:extLst>
          </p:cNvPr>
          <p:cNvSpPr txBox="1"/>
          <p:nvPr/>
        </p:nvSpPr>
        <p:spPr>
          <a:xfrm>
            <a:off x="6367224" y="4991441"/>
            <a:ext cx="2110801" cy="954300"/>
          </a:xfrm>
          <a:prstGeom prst="rect">
            <a:avLst/>
          </a:prstGeom>
          <a:noFill/>
        </p:spPr>
        <p:txBody>
          <a:bodyPr wrap="square" rtlCol="0">
            <a:spAutoFit/>
          </a:bodyPr>
          <a:lstStyle/>
          <a:p>
            <a:pPr algn="ctr"/>
            <a:r>
              <a:rPr lang="es-AR" sz="1867" dirty="0">
                <a:solidFill>
                  <a:schemeClr val="bg1"/>
                </a:solidFill>
                <a:latin typeface="Calibri" panose="020F0502020204030204" pitchFamily="34" charset="0"/>
              </a:rPr>
              <a:t>Contra la Administración Pública  </a:t>
            </a:r>
          </a:p>
        </p:txBody>
      </p:sp>
      <p:cxnSp>
        <p:nvCxnSpPr>
          <p:cNvPr id="27" name="Conector recto 26">
            <a:extLst>
              <a:ext uri="{FF2B5EF4-FFF2-40B4-BE49-F238E27FC236}">
                <a16:creationId xmlns:a16="http://schemas.microsoft.com/office/drawing/2014/main" id="{B2882EE8-155E-5A4E-82E0-5C55B267D6ED}"/>
              </a:ext>
            </a:extLst>
          </p:cNvPr>
          <p:cNvCxnSpPr>
            <a:cxnSpLocks/>
          </p:cNvCxnSpPr>
          <p:nvPr/>
        </p:nvCxnSpPr>
        <p:spPr>
          <a:xfrm>
            <a:off x="6270911" y="4792864"/>
            <a:ext cx="2321367" cy="0"/>
          </a:xfrm>
          <a:prstGeom prst="line">
            <a:avLst/>
          </a:prstGeom>
          <a:ln w="635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2C769B18-195C-4362-8C1D-1179920C2C39}"/>
              </a:ext>
            </a:extLst>
          </p:cNvPr>
          <p:cNvSpPr txBox="1"/>
          <p:nvPr/>
        </p:nvSpPr>
        <p:spPr>
          <a:xfrm>
            <a:off x="4186402" y="1495061"/>
            <a:ext cx="2143185" cy="379656"/>
          </a:xfrm>
          <a:prstGeom prst="rect">
            <a:avLst/>
          </a:prstGeom>
          <a:noFill/>
        </p:spPr>
        <p:txBody>
          <a:bodyPr wrap="square">
            <a:spAutoFit/>
          </a:bodyPr>
          <a:lstStyle/>
          <a:p>
            <a:r>
              <a:rPr lang="es-AR" sz="1867" b="1" kern="200" dirty="0">
                <a:solidFill>
                  <a:schemeClr val="bg1"/>
                </a:solidFill>
              </a:rPr>
              <a:t>Estupefacientes</a:t>
            </a:r>
            <a:endParaRPr lang="es-AR" sz="2133" b="1" kern="200" dirty="0">
              <a:solidFill>
                <a:schemeClr val="bg1"/>
              </a:solidFill>
            </a:endParaRPr>
          </a:p>
        </p:txBody>
      </p:sp>
      <p:sp>
        <p:nvSpPr>
          <p:cNvPr id="42" name="CuadroTexto 41">
            <a:extLst>
              <a:ext uri="{FF2B5EF4-FFF2-40B4-BE49-F238E27FC236}">
                <a16:creationId xmlns:a16="http://schemas.microsoft.com/office/drawing/2014/main" id="{12D62AE0-021D-4593-9489-A881733EEC93}"/>
              </a:ext>
            </a:extLst>
          </p:cNvPr>
          <p:cNvSpPr txBox="1"/>
          <p:nvPr/>
        </p:nvSpPr>
        <p:spPr>
          <a:xfrm>
            <a:off x="9662041" y="3952069"/>
            <a:ext cx="2526752" cy="1036309"/>
          </a:xfrm>
          <a:prstGeom prst="rect">
            <a:avLst/>
          </a:prstGeom>
          <a:noFill/>
        </p:spPr>
        <p:txBody>
          <a:bodyPr wrap="square" rtlCol="0">
            <a:spAutoFit/>
          </a:bodyPr>
          <a:lstStyle/>
          <a:p>
            <a:pPr algn="ctr"/>
            <a:r>
              <a:rPr lang="es-ES" sz="1867" dirty="0">
                <a:solidFill>
                  <a:schemeClr val="bg1"/>
                </a:solidFill>
                <a:latin typeface="Calibri" panose="020F0502020204030204" pitchFamily="34" charset="0"/>
              </a:rPr>
              <a:t>Financiación del Terrorismo</a:t>
            </a:r>
          </a:p>
          <a:p>
            <a:endParaRPr lang="es-AR" sz="2400" dirty="0">
              <a:solidFill>
                <a:schemeClr val="bg1"/>
              </a:solidFill>
              <a:latin typeface="Calibri" panose="020F0502020204030204" pitchFamily="34" charset="0"/>
            </a:endParaRPr>
          </a:p>
        </p:txBody>
      </p:sp>
      <p:sp>
        <p:nvSpPr>
          <p:cNvPr id="7" name="CuadroTexto 6">
            <a:extLst>
              <a:ext uri="{FF2B5EF4-FFF2-40B4-BE49-F238E27FC236}">
                <a16:creationId xmlns:a16="http://schemas.microsoft.com/office/drawing/2014/main" id="{6D5483BE-954D-4190-8AFB-0006EE3BCD70}"/>
              </a:ext>
            </a:extLst>
          </p:cNvPr>
          <p:cNvSpPr txBox="1"/>
          <p:nvPr/>
        </p:nvSpPr>
        <p:spPr>
          <a:xfrm>
            <a:off x="109323" y="104250"/>
            <a:ext cx="3906086" cy="461665"/>
          </a:xfrm>
          <a:prstGeom prst="rect">
            <a:avLst/>
          </a:prstGeom>
          <a:noFill/>
        </p:spPr>
        <p:txBody>
          <a:bodyPr wrap="square" rtlCol="0">
            <a:spAutoFit/>
          </a:bodyPr>
          <a:lstStyle/>
          <a:p>
            <a:r>
              <a:rPr lang="es-AR" sz="2400" dirty="0">
                <a:solidFill>
                  <a:schemeClr val="accent2"/>
                </a:solidFill>
              </a:rPr>
              <a:t>ROS por sujetos obligados </a:t>
            </a:r>
          </a:p>
        </p:txBody>
      </p:sp>
      <p:pic>
        <p:nvPicPr>
          <p:cNvPr id="11" name="Imagen 10">
            <a:extLst>
              <a:ext uri="{FF2B5EF4-FFF2-40B4-BE49-F238E27FC236}">
                <a16:creationId xmlns:a16="http://schemas.microsoft.com/office/drawing/2014/main" id="{5E9B6CAF-5EE3-486F-B788-B022954C46D9}"/>
              </a:ext>
            </a:extLst>
          </p:cNvPr>
          <p:cNvPicPr>
            <a:picLocks noChangeAspect="1"/>
          </p:cNvPicPr>
          <p:nvPr/>
        </p:nvPicPr>
        <p:blipFill>
          <a:blip r:embed="rId2"/>
          <a:stretch>
            <a:fillRect/>
          </a:stretch>
        </p:blipFill>
        <p:spPr>
          <a:xfrm>
            <a:off x="5858429" y="28559"/>
            <a:ext cx="5124450" cy="1581150"/>
          </a:xfrm>
          <a:prstGeom prst="rect">
            <a:avLst/>
          </a:prstGeom>
        </p:spPr>
      </p:pic>
      <p:pic>
        <p:nvPicPr>
          <p:cNvPr id="13" name="Imagen 12">
            <a:extLst>
              <a:ext uri="{FF2B5EF4-FFF2-40B4-BE49-F238E27FC236}">
                <a16:creationId xmlns:a16="http://schemas.microsoft.com/office/drawing/2014/main" id="{2B504479-74DF-4E4E-8B53-8D0600A5C178}"/>
              </a:ext>
            </a:extLst>
          </p:cNvPr>
          <p:cNvPicPr>
            <a:picLocks noChangeAspect="1"/>
          </p:cNvPicPr>
          <p:nvPr/>
        </p:nvPicPr>
        <p:blipFill>
          <a:blip r:embed="rId3"/>
          <a:stretch>
            <a:fillRect/>
          </a:stretch>
        </p:blipFill>
        <p:spPr>
          <a:xfrm>
            <a:off x="6257659" y="2158708"/>
            <a:ext cx="5917302" cy="4179609"/>
          </a:xfrm>
          <a:prstGeom prst="rect">
            <a:avLst/>
          </a:prstGeom>
        </p:spPr>
      </p:pic>
      <p:sp>
        <p:nvSpPr>
          <p:cNvPr id="24" name="CuadroTexto 23">
            <a:extLst>
              <a:ext uri="{FF2B5EF4-FFF2-40B4-BE49-F238E27FC236}">
                <a16:creationId xmlns:a16="http://schemas.microsoft.com/office/drawing/2014/main" id="{B459978E-4CF4-45D6-9761-C2E6169102ED}"/>
              </a:ext>
            </a:extLst>
          </p:cNvPr>
          <p:cNvSpPr txBox="1"/>
          <p:nvPr/>
        </p:nvSpPr>
        <p:spPr>
          <a:xfrm>
            <a:off x="6605542" y="5761075"/>
            <a:ext cx="743236" cy="369332"/>
          </a:xfrm>
          <a:prstGeom prst="rect">
            <a:avLst/>
          </a:prstGeom>
          <a:noFill/>
        </p:spPr>
        <p:txBody>
          <a:bodyPr wrap="square" rtlCol="0">
            <a:spAutoFit/>
          </a:bodyPr>
          <a:lstStyle/>
          <a:p>
            <a:r>
              <a:rPr lang="es-AR" b="1" dirty="0">
                <a:solidFill>
                  <a:schemeClr val="accent2"/>
                </a:solidFill>
              </a:rPr>
              <a:t>2021</a:t>
            </a:r>
          </a:p>
        </p:txBody>
      </p:sp>
      <p:pic>
        <p:nvPicPr>
          <p:cNvPr id="19" name="Imagen 18">
            <a:extLst>
              <a:ext uri="{FF2B5EF4-FFF2-40B4-BE49-F238E27FC236}">
                <a16:creationId xmlns:a16="http://schemas.microsoft.com/office/drawing/2014/main" id="{2E1C7C87-C28E-4067-B40C-541D4F5D424F}"/>
              </a:ext>
            </a:extLst>
          </p:cNvPr>
          <p:cNvPicPr>
            <a:picLocks noChangeAspect="1"/>
          </p:cNvPicPr>
          <p:nvPr/>
        </p:nvPicPr>
        <p:blipFill>
          <a:blip r:embed="rId4"/>
          <a:stretch>
            <a:fillRect/>
          </a:stretch>
        </p:blipFill>
        <p:spPr>
          <a:xfrm>
            <a:off x="418520" y="1491732"/>
            <a:ext cx="5057775" cy="4638675"/>
          </a:xfrm>
          <a:prstGeom prst="rect">
            <a:avLst/>
          </a:prstGeom>
        </p:spPr>
      </p:pic>
      <p:sp>
        <p:nvSpPr>
          <p:cNvPr id="28" name="CuadroTexto 27">
            <a:extLst>
              <a:ext uri="{FF2B5EF4-FFF2-40B4-BE49-F238E27FC236}">
                <a16:creationId xmlns:a16="http://schemas.microsoft.com/office/drawing/2014/main" id="{B91EEA01-E420-4E74-B959-44BA423ABA45}"/>
              </a:ext>
            </a:extLst>
          </p:cNvPr>
          <p:cNvSpPr txBox="1"/>
          <p:nvPr/>
        </p:nvSpPr>
        <p:spPr>
          <a:xfrm>
            <a:off x="4439303" y="5761075"/>
            <a:ext cx="743236" cy="369332"/>
          </a:xfrm>
          <a:prstGeom prst="rect">
            <a:avLst/>
          </a:prstGeom>
          <a:noFill/>
        </p:spPr>
        <p:txBody>
          <a:bodyPr wrap="square" rtlCol="0">
            <a:spAutoFit/>
          </a:bodyPr>
          <a:lstStyle/>
          <a:p>
            <a:r>
              <a:rPr lang="es-AR" b="1" dirty="0">
                <a:solidFill>
                  <a:schemeClr val="accent2"/>
                </a:solidFill>
              </a:rPr>
              <a:t>2020</a:t>
            </a:r>
          </a:p>
        </p:txBody>
      </p:sp>
    </p:spTree>
    <p:extLst>
      <p:ext uri="{BB962C8B-B14F-4D97-AF65-F5344CB8AC3E}">
        <p14:creationId xmlns:p14="http://schemas.microsoft.com/office/powerpoint/2010/main" val="1205751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7ACED-A923-4283-A778-34A793633BAA}"/>
              </a:ext>
            </a:extLst>
          </p:cNvPr>
          <p:cNvSpPr txBox="1"/>
          <p:nvPr/>
        </p:nvSpPr>
        <p:spPr>
          <a:xfrm>
            <a:off x="1630017" y="2195098"/>
            <a:ext cx="8375374" cy="1446550"/>
          </a:xfrm>
          <a:prstGeom prst="rect">
            <a:avLst/>
          </a:prstGeom>
          <a:noFill/>
        </p:spPr>
        <p:txBody>
          <a:bodyPr wrap="square" rtlCol="0">
            <a:spAutoFit/>
          </a:bodyPr>
          <a:lstStyle/>
          <a:p>
            <a:pPr algn="ctr"/>
            <a:r>
              <a:rPr lang="es-AR" sz="4400" b="1" dirty="0">
                <a:solidFill>
                  <a:schemeClr val="tx1">
                    <a:lumMod val="65000"/>
                    <a:lumOff val="35000"/>
                  </a:schemeClr>
                </a:solidFill>
                <a:latin typeface="+mj-lt"/>
                <a:ea typeface="Adobe Gothic Std B" panose="020B0800000000000000" pitchFamily="34" charset="-128"/>
              </a:rPr>
              <a:t>ECOSISTEMA</a:t>
            </a:r>
          </a:p>
          <a:p>
            <a:pPr algn="ctr"/>
            <a:r>
              <a:rPr lang="es-AR" sz="4400" b="1" dirty="0">
                <a:solidFill>
                  <a:schemeClr val="tx1">
                    <a:lumMod val="65000"/>
                    <a:lumOff val="35000"/>
                  </a:schemeClr>
                </a:solidFill>
                <a:latin typeface="+mj-lt"/>
                <a:ea typeface="Adobe Gothic Std B" panose="020B0800000000000000" pitchFamily="34" charset="-128"/>
              </a:rPr>
              <a:t>FINTECH</a:t>
            </a:r>
          </a:p>
        </p:txBody>
      </p:sp>
      <p:cxnSp>
        <p:nvCxnSpPr>
          <p:cNvPr id="5" name="Conector recto 4">
            <a:extLst>
              <a:ext uri="{FF2B5EF4-FFF2-40B4-BE49-F238E27FC236}">
                <a16:creationId xmlns:a16="http://schemas.microsoft.com/office/drawing/2014/main" id="{2E3176A3-691B-437B-A07E-AD345EDBC87E}"/>
              </a:ext>
            </a:extLst>
          </p:cNvPr>
          <p:cNvCxnSpPr/>
          <p:nvPr/>
        </p:nvCxnSpPr>
        <p:spPr>
          <a:xfrm>
            <a:off x="987287" y="5565913"/>
            <a:ext cx="102174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210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88D11A1-BDAD-4EB2-B25C-95BB12DB6119}"/>
              </a:ext>
            </a:extLst>
          </p:cNvPr>
          <p:cNvSpPr txBox="1"/>
          <p:nvPr/>
        </p:nvSpPr>
        <p:spPr>
          <a:xfrm>
            <a:off x="1219201" y="4215494"/>
            <a:ext cx="8640417" cy="3077766"/>
          </a:xfrm>
          <a:prstGeom prst="rect">
            <a:avLst/>
          </a:prstGeom>
          <a:noFill/>
        </p:spPr>
        <p:txBody>
          <a:bodyPr wrap="square" rtlCol="0">
            <a:spAutoFit/>
          </a:bodyPr>
          <a:lstStyle/>
          <a:p>
            <a:pPr marL="285750" indent="-285750" algn="just">
              <a:buFont typeface="Wingdings" panose="05000000000000000000" pitchFamily="2" charset="2"/>
              <a:buChar char="ü"/>
            </a:pPr>
            <a:r>
              <a:rPr lang="es-AR" sz="2000" dirty="0">
                <a:solidFill>
                  <a:schemeClr val="tx1">
                    <a:lumMod val="50000"/>
                    <a:lumOff val="50000"/>
                  </a:schemeClr>
                </a:solidFill>
              </a:rPr>
              <a:t>Situación particular de LATAM y Argentina en cuanto a la economía informal</a:t>
            </a:r>
          </a:p>
          <a:p>
            <a:pPr marL="285750" indent="-285750" algn="just">
              <a:buFont typeface="Wingdings" panose="05000000000000000000" pitchFamily="2" charset="2"/>
              <a:buChar char="ü"/>
            </a:pPr>
            <a:r>
              <a:rPr lang="es-AR" sz="2000" dirty="0">
                <a:solidFill>
                  <a:schemeClr val="tx1">
                    <a:lumMod val="50000"/>
                    <a:lumOff val="50000"/>
                  </a:schemeClr>
                </a:solidFill>
              </a:rPr>
              <a:t>Crisis financieras globales</a:t>
            </a:r>
          </a:p>
          <a:p>
            <a:pPr marL="285750" indent="-285750" algn="just">
              <a:buFont typeface="Wingdings" panose="05000000000000000000" pitchFamily="2" charset="2"/>
              <a:buChar char="ü"/>
            </a:pPr>
            <a:r>
              <a:rPr lang="es-AR" sz="2000" dirty="0">
                <a:solidFill>
                  <a:schemeClr val="tx1">
                    <a:lumMod val="50000"/>
                    <a:lumOff val="50000"/>
                  </a:schemeClr>
                </a:solidFill>
              </a:rPr>
              <a:t>Desencantamiento respecto a las instituciones bancarias tradicionales</a:t>
            </a:r>
          </a:p>
          <a:p>
            <a:pPr marL="285750" indent="-285750" algn="just">
              <a:buFont typeface="Wingdings" panose="05000000000000000000" pitchFamily="2" charset="2"/>
              <a:buChar char="ü"/>
            </a:pPr>
            <a:r>
              <a:rPr lang="es-AR" sz="2000" dirty="0">
                <a:solidFill>
                  <a:schemeClr val="tx1">
                    <a:lumMod val="50000"/>
                    <a:lumOff val="50000"/>
                  </a:schemeClr>
                </a:solidFill>
              </a:rPr>
              <a:t>Crisis económicas locales: necesidad de financiación y préstamos personales de forma más ágil</a:t>
            </a:r>
          </a:p>
          <a:p>
            <a:pPr marL="285750" indent="-285750" algn="just">
              <a:buFont typeface="Wingdings" panose="05000000000000000000" pitchFamily="2" charset="2"/>
              <a:buChar char="ü"/>
            </a:pPr>
            <a:r>
              <a:rPr lang="es-AR" sz="2000" dirty="0">
                <a:solidFill>
                  <a:schemeClr val="tx1">
                    <a:lumMod val="50000"/>
                    <a:lumOff val="50000"/>
                  </a:schemeClr>
                </a:solidFill>
              </a:rPr>
              <a:t>Pandemia  - COVID 19</a:t>
            </a:r>
          </a:p>
          <a:p>
            <a:pPr algn="just"/>
            <a:endParaRPr lang="es-AR" dirty="0"/>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endParaRPr lang="es-AR" dirty="0"/>
          </a:p>
        </p:txBody>
      </p:sp>
      <p:sp>
        <p:nvSpPr>
          <p:cNvPr id="7" name="CuadroTexto 6">
            <a:extLst>
              <a:ext uri="{FF2B5EF4-FFF2-40B4-BE49-F238E27FC236}">
                <a16:creationId xmlns:a16="http://schemas.microsoft.com/office/drawing/2014/main" id="{DFCFB511-1AB8-45F2-9C2A-8DD45248A1CA}"/>
              </a:ext>
            </a:extLst>
          </p:cNvPr>
          <p:cNvSpPr txBox="1"/>
          <p:nvPr/>
        </p:nvSpPr>
        <p:spPr>
          <a:xfrm>
            <a:off x="8640417" y="1627792"/>
            <a:ext cx="2743199" cy="523220"/>
          </a:xfrm>
          <a:prstGeom prst="rect">
            <a:avLst/>
          </a:prstGeom>
          <a:noFill/>
        </p:spPr>
        <p:txBody>
          <a:bodyPr wrap="square" rtlCol="0">
            <a:spAutoFit/>
          </a:bodyPr>
          <a:lstStyle/>
          <a:p>
            <a:pPr algn="ctr"/>
            <a:r>
              <a:rPr lang="es-AR" sz="2800" b="1" dirty="0">
                <a:solidFill>
                  <a:schemeClr val="accent2"/>
                </a:solidFill>
              </a:rPr>
              <a:t>CONTEXTO</a:t>
            </a:r>
          </a:p>
        </p:txBody>
      </p:sp>
      <p:pic>
        <p:nvPicPr>
          <p:cNvPr id="8" name="Imagen 7" descr="Interfaz de usuario gráfica, Diagrama&#10;&#10;Descripción generada automáticamente">
            <a:extLst>
              <a:ext uri="{FF2B5EF4-FFF2-40B4-BE49-F238E27FC236}">
                <a16:creationId xmlns:a16="http://schemas.microsoft.com/office/drawing/2014/main" id="{8A6FEFA3-DB6E-4ABA-BAD8-08B949706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03096" cy="3778804"/>
          </a:xfrm>
          <a:prstGeom prst="rect">
            <a:avLst/>
          </a:prstGeom>
        </p:spPr>
      </p:pic>
      <p:sp>
        <p:nvSpPr>
          <p:cNvPr id="2" name="CuadroTexto 1">
            <a:extLst>
              <a:ext uri="{FF2B5EF4-FFF2-40B4-BE49-F238E27FC236}">
                <a16:creationId xmlns:a16="http://schemas.microsoft.com/office/drawing/2014/main" id="{A688687B-5E45-4F9A-87F9-5989E279905A}"/>
              </a:ext>
            </a:extLst>
          </p:cNvPr>
          <p:cNvSpPr txBox="1"/>
          <p:nvPr/>
        </p:nvSpPr>
        <p:spPr>
          <a:xfrm>
            <a:off x="8640417" y="2301476"/>
            <a:ext cx="2941983" cy="1477328"/>
          </a:xfrm>
          <a:prstGeom prst="rect">
            <a:avLst/>
          </a:prstGeom>
          <a:noFill/>
        </p:spPr>
        <p:txBody>
          <a:bodyPr wrap="square" rtlCol="0">
            <a:spAutoFit/>
          </a:bodyPr>
          <a:lstStyle/>
          <a:p>
            <a:pPr algn="ctr"/>
            <a:r>
              <a:rPr lang="es-AR" b="1" dirty="0">
                <a:solidFill>
                  <a:srgbClr val="0070C0"/>
                </a:solidFill>
              </a:rPr>
              <a:t>Digitalización en términos económicos.</a:t>
            </a:r>
          </a:p>
          <a:p>
            <a:pPr algn="ctr"/>
            <a:r>
              <a:rPr lang="es-AR" b="1" dirty="0">
                <a:solidFill>
                  <a:srgbClr val="0070C0"/>
                </a:solidFill>
              </a:rPr>
              <a:t>Importancia de su conocimiento para las investigaciones.</a:t>
            </a:r>
          </a:p>
        </p:txBody>
      </p:sp>
    </p:spTree>
    <p:extLst>
      <p:ext uri="{BB962C8B-B14F-4D97-AF65-F5344CB8AC3E}">
        <p14:creationId xmlns:p14="http://schemas.microsoft.com/office/powerpoint/2010/main" val="1970966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88D11A1-BDAD-4EB2-B25C-95BB12DB6119}"/>
              </a:ext>
            </a:extLst>
          </p:cNvPr>
          <p:cNvSpPr txBox="1"/>
          <p:nvPr/>
        </p:nvSpPr>
        <p:spPr>
          <a:xfrm>
            <a:off x="7991061" y="1502688"/>
            <a:ext cx="3935895" cy="4616648"/>
          </a:xfrm>
          <a:prstGeom prst="rect">
            <a:avLst/>
          </a:prstGeom>
          <a:noFill/>
        </p:spPr>
        <p:txBody>
          <a:bodyPr wrap="square" rtlCol="0">
            <a:spAutoFit/>
          </a:bodyPr>
          <a:lstStyle/>
          <a:p>
            <a:pPr marL="285750" indent="-285750" algn="just">
              <a:buFont typeface="Arial" panose="020B0604020202020204" pitchFamily="34" charset="0"/>
              <a:buChar char="•"/>
            </a:pPr>
            <a:r>
              <a:rPr lang="es-AR" sz="1600" dirty="0">
                <a:solidFill>
                  <a:schemeClr val="tx1">
                    <a:lumMod val="50000"/>
                    <a:lumOff val="50000"/>
                  </a:schemeClr>
                </a:solidFill>
              </a:rPr>
              <a:t>Colabora en reducir la economía informal.</a:t>
            </a:r>
          </a:p>
          <a:p>
            <a:pPr marL="285750" indent="-285750" algn="just">
              <a:buFont typeface="Arial" panose="020B0604020202020204" pitchFamily="34" charset="0"/>
              <a:buChar char="•"/>
            </a:pPr>
            <a:r>
              <a:rPr lang="es-AR" sz="1600" dirty="0">
                <a:solidFill>
                  <a:schemeClr val="tx1">
                    <a:lumMod val="50000"/>
                    <a:lumOff val="50000"/>
                  </a:schemeClr>
                </a:solidFill>
              </a:rPr>
              <a:t>Aumenta los niveles de inclusión financiera.</a:t>
            </a:r>
          </a:p>
          <a:p>
            <a:pPr marL="285750" indent="-285750" algn="just">
              <a:buFont typeface="Arial" panose="020B0604020202020204" pitchFamily="34" charset="0"/>
              <a:buChar char="•"/>
            </a:pPr>
            <a:r>
              <a:rPr lang="es-AR" sz="1600" dirty="0">
                <a:solidFill>
                  <a:schemeClr val="tx1">
                    <a:lumMod val="50000"/>
                    <a:lumOff val="50000"/>
                  </a:schemeClr>
                </a:solidFill>
              </a:rPr>
              <a:t>Facilidades en actividades financieras (como dar de alta préstamos o envío de dinero fuera del territorio)</a:t>
            </a:r>
          </a:p>
          <a:p>
            <a:pPr marL="285750" indent="-285750" algn="just">
              <a:buFont typeface="Arial" panose="020B0604020202020204" pitchFamily="34" charset="0"/>
              <a:buChar char="•"/>
            </a:pPr>
            <a:r>
              <a:rPr lang="es-AR" sz="1600" dirty="0">
                <a:solidFill>
                  <a:schemeClr val="tx1">
                    <a:lumMod val="50000"/>
                    <a:lumOff val="50000"/>
                  </a:schemeClr>
                </a:solidFill>
              </a:rPr>
              <a:t>Velocidad, sencillez </a:t>
            </a:r>
          </a:p>
          <a:p>
            <a:pPr marL="285750" indent="-285750" algn="just">
              <a:buFont typeface="Arial" panose="020B0604020202020204" pitchFamily="34" charset="0"/>
              <a:buChar char="•"/>
            </a:pPr>
            <a:r>
              <a:rPr lang="es-AR" sz="1600" dirty="0">
                <a:solidFill>
                  <a:schemeClr val="tx1">
                    <a:lumMod val="50000"/>
                    <a:lumOff val="50000"/>
                  </a:schemeClr>
                </a:solidFill>
              </a:rPr>
              <a:t>Mayor facilidad en el alta de clientes.</a:t>
            </a:r>
          </a:p>
          <a:p>
            <a:pPr marL="285750" indent="-285750" algn="just">
              <a:buFont typeface="Arial" panose="020B0604020202020204" pitchFamily="34" charset="0"/>
              <a:buChar char="•"/>
            </a:pPr>
            <a:r>
              <a:rPr lang="es-AR" sz="1600" dirty="0">
                <a:solidFill>
                  <a:schemeClr val="tx1">
                    <a:lumMod val="50000"/>
                    <a:lumOff val="50000"/>
                  </a:schemeClr>
                </a:solidFill>
              </a:rPr>
              <a:t>Ausencia de sucursales: la mayoría de las transacciones financieras se realizan desde un dispositivo móvil.</a:t>
            </a:r>
          </a:p>
          <a:p>
            <a:pPr marL="285750" indent="-285750" algn="just">
              <a:buFont typeface="Arial" panose="020B0604020202020204" pitchFamily="34" charset="0"/>
              <a:buChar char="•"/>
            </a:pPr>
            <a:r>
              <a:rPr lang="es-AR" sz="1600" dirty="0">
                <a:solidFill>
                  <a:schemeClr val="tx1">
                    <a:lumMod val="50000"/>
                    <a:lumOff val="50000"/>
                  </a:schemeClr>
                </a:solidFill>
              </a:rPr>
              <a:t>Alta no presencial de clientes.</a:t>
            </a:r>
          </a:p>
          <a:p>
            <a:pPr algn="just"/>
            <a:endParaRPr lang="es-AR" sz="1600" dirty="0">
              <a:solidFill>
                <a:schemeClr val="tx1">
                  <a:lumMod val="50000"/>
                  <a:lumOff val="50000"/>
                </a:schemeClr>
              </a:solidFill>
            </a:endParaRPr>
          </a:p>
          <a:p>
            <a:pPr algn="ctr"/>
            <a:r>
              <a:rPr lang="es-AR" sz="1600" b="1" dirty="0">
                <a:solidFill>
                  <a:schemeClr val="tx1">
                    <a:lumMod val="50000"/>
                    <a:lumOff val="50000"/>
                  </a:schemeClr>
                </a:solidFill>
              </a:rPr>
              <a:t>¿Desafíos en este contexto?.</a:t>
            </a:r>
          </a:p>
          <a:p>
            <a:endParaRPr lang="es-AR" dirty="0"/>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endParaRPr lang="es-AR" dirty="0"/>
          </a:p>
        </p:txBody>
      </p:sp>
      <p:sp>
        <p:nvSpPr>
          <p:cNvPr id="7" name="CuadroTexto 6">
            <a:extLst>
              <a:ext uri="{FF2B5EF4-FFF2-40B4-BE49-F238E27FC236}">
                <a16:creationId xmlns:a16="http://schemas.microsoft.com/office/drawing/2014/main" id="{DFCFB511-1AB8-45F2-9C2A-8DD45248A1CA}"/>
              </a:ext>
            </a:extLst>
          </p:cNvPr>
          <p:cNvSpPr txBox="1"/>
          <p:nvPr/>
        </p:nvSpPr>
        <p:spPr>
          <a:xfrm>
            <a:off x="8468139" y="185530"/>
            <a:ext cx="3233530" cy="1200329"/>
          </a:xfrm>
          <a:prstGeom prst="rect">
            <a:avLst/>
          </a:prstGeom>
          <a:noFill/>
        </p:spPr>
        <p:txBody>
          <a:bodyPr wrap="square" rtlCol="0">
            <a:spAutoFit/>
          </a:bodyPr>
          <a:lstStyle/>
          <a:p>
            <a:pPr algn="ctr"/>
            <a:r>
              <a:rPr lang="es-AR" b="1" dirty="0">
                <a:solidFill>
                  <a:schemeClr val="accent2"/>
                </a:solidFill>
              </a:rPr>
              <a:t>SERVICIO FINANCIEROS BASADOS EN LA TECNOLOGÍA E INNOVACIÓN</a:t>
            </a:r>
          </a:p>
        </p:txBody>
      </p:sp>
      <p:pic>
        <p:nvPicPr>
          <p:cNvPr id="11" name="Imagen 10">
            <a:extLst>
              <a:ext uri="{FF2B5EF4-FFF2-40B4-BE49-F238E27FC236}">
                <a16:creationId xmlns:a16="http://schemas.microsoft.com/office/drawing/2014/main" id="{9EA81610-EDFF-45B7-9079-3167434D8436}"/>
              </a:ext>
            </a:extLst>
          </p:cNvPr>
          <p:cNvPicPr>
            <a:picLocks noChangeAspect="1"/>
          </p:cNvPicPr>
          <p:nvPr/>
        </p:nvPicPr>
        <p:blipFill>
          <a:blip r:embed="rId2"/>
          <a:stretch>
            <a:fillRect/>
          </a:stretch>
        </p:blipFill>
        <p:spPr>
          <a:xfrm>
            <a:off x="265044" y="543339"/>
            <a:ext cx="7501765" cy="5208479"/>
          </a:xfrm>
          <a:prstGeom prst="rect">
            <a:avLst/>
          </a:prstGeom>
        </p:spPr>
      </p:pic>
    </p:spTree>
    <p:extLst>
      <p:ext uri="{BB962C8B-B14F-4D97-AF65-F5344CB8AC3E}">
        <p14:creationId xmlns:p14="http://schemas.microsoft.com/office/powerpoint/2010/main" val="224146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4AAB1-87CD-4EF1-BDBA-23D6ADD109D5}"/>
              </a:ext>
            </a:extLst>
          </p:cNvPr>
          <p:cNvSpPr>
            <a:spLocks noGrp="1"/>
          </p:cNvSpPr>
          <p:nvPr>
            <p:ph type="title"/>
          </p:nvPr>
        </p:nvSpPr>
        <p:spPr>
          <a:xfrm>
            <a:off x="626165" y="0"/>
            <a:ext cx="10515600" cy="2107095"/>
          </a:xfrm>
        </p:spPr>
        <p:txBody>
          <a:bodyPr>
            <a:normAutofit/>
          </a:bodyPr>
          <a:lstStyle/>
          <a:p>
            <a:pPr algn="ctr"/>
            <a:r>
              <a:rPr lang="es-AR" sz="2400" dirty="0">
                <a:solidFill>
                  <a:srgbClr val="0070C0"/>
                </a:solidFill>
                <a:latin typeface="+mn-lt"/>
                <a:cs typeface="Adobe Hebrew" panose="02040503050201020203" pitchFamily="18" charset="-79"/>
              </a:rPr>
              <a:t>Enfoque criminológico</a:t>
            </a:r>
            <a:br>
              <a:rPr lang="es-AR" sz="2400" dirty="0">
                <a:solidFill>
                  <a:srgbClr val="C00000"/>
                </a:solidFill>
                <a:latin typeface="Adobe Hebrew" panose="02040503050201020203" pitchFamily="18" charset="-79"/>
                <a:cs typeface="Adobe Hebrew" panose="02040503050201020203" pitchFamily="18" charset="-79"/>
              </a:rPr>
            </a:br>
            <a:br>
              <a:rPr lang="es-AR" sz="2400" dirty="0">
                <a:solidFill>
                  <a:srgbClr val="C00000"/>
                </a:solidFill>
                <a:latin typeface="Adobe Hebrew" panose="02040503050201020203" pitchFamily="18" charset="-79"/>
                <a:cs typeface="Adobe Hebrew" panose="02040503050201020203" pitchFamily="18" charset="-79"/>
              </a:rPr>
            </a:br>
            <a:r>
              <a:rPr lang="es-AR" sz="2000" dirty="0">
                <a:solidFill>
                  <a:schemeClr val="bg1">
                    <a:lumMod val="50000"/>
                  </a:schemeClr>
                </a:solidFill>
                <a:latin typeface="+mn-lt"/>
                <a:cs typeface="Adobe Hebrew" panose="02040503050201020203" pitchFamily="18" charset="-79"/>
              </a:rPr>
              <a:t>El crimen organizado no debe ser reducido únicamente a la delincuencia</a:t>
            </a:r>
            <a:br>
              <a:rPr lang="es-AR" sz="2000" dirty="0">
                <a:solidFill>
                  <a:schemeClr val="bg1">
                    <a:lumMod val="50000"/>
                  </a:schemeClr>
                </a:solidFill>
                <a:latin typeface="+mn-lt"/>
                <a:cs typeface="Adobe Hebrew" panose="02040503050201020203" pitchFamily="18" charset="-79"/>
              </a:rPr>
            </a:br>
            <a:r>
              <a:rPr lang="es-AR" sz="2000" dirty="0">
                <a:solidFill>
                  <a:schemeClr val="bg1">
                    <a:lumMod val="50000"/>
                  </a:schemeClr>
                </a:solidFill>
                <a:latin typeface="+mn-lt"/>
                <a:cs typeface="Adobe Hebrew" panose="02040503050201020203" pitchFamily="18" charset="-79"/>
              </a:rPr>
              <a:t>violenta, sino que también se refiere a otro tipo de criminalidad como los denominados por Edwin H. Sutherland </a:t>
            </a:r>
            <a:r>
              <a:rPr lang="es-AR" sz="2000" i="1" dirty="0">
                <a:solidFill>
                  <a:schemeClr val="bg1">
                    <a:lumMod val="50000"/>
                  </a:schemeClr>
                </a:solidFill>
                <a:latin typeface="+mn-lt"/>
                <a:cs typeface="Adobe Hebrew" panose="02040503050201020203" pitchFamily="18" charset="-79"/>
              </a:rPr>
              <a:t>“delitos de cuello blanco”</a:t>
            </a:r>
          </a:p>
        </p:txBody>
      </p:sp>
      <p:pic>
        <p:nvPicPr>
          <p:cNvPr id="3" name="Imagen 2" descr="Texto, Carta&#10;&#10;Descripción generada automáticamente">
            <a:extLst>
              <a:ext uri="{FF2B5EF4-FFF2-40B4-BE49-F238E27FC236}">
                <a16:creationId xmlns:a16="http://schemas.microsoft.com/office/drawing/2014/main" id="{DFF2DEE4-7F91-4FF4-BFB9-79A9D177A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970" y="2259469"/>
            <a:ext cx="3092059" cy="4459357"/>
          </a:xfrm>
          <a:prstGeom prst="rect">
            <a:avLst/>
          </a:prstGeom>
        </p:spPr>
      </p:pic>
      <p:grpSp>
        <p:nvGrpSpPr>
          <p:cNvPr id="6" name="Grupo 5">
            <a:extLst>
              <a:ext uri="{FF2B5EF4-FFF2-40B4-BE49-F238E27FC236}">
                <a16:creationId xmlns:a16="http://schemas.microsoft.com/office/drawing/2014/main" id="{948BB736-4FD2-44E3-8132-6A9FBA04E2B1}"/>
              </a:ext>
            </a:extLst>
          </p:cNvPr>
          <p:cNvGrpSpPr/>
          <p:nvPr/>
        </p:nvGrpSpPr>
        <p:grpSpPr>
          <a:xfrm>
            <a:off x="626166" y="3154017"/>
            <a:ext cx="3199325" cy="1139687"/>
            <a:chOff x="954158" y="2491410"/>
            <a:chExt cx="2619169" cy="1166190"/>
          </a:xfrm>
        </p:grpSpPr>
        <p:sp>
          <p:nvSpPr>
            <p:cNvPr id="4" name="Rectángulo: esquinas redondeadas 3">
              <a:extLst>
                <a:ext uri="{FF2B5EF4-FFF2-40B4-BE49-F238E27FC236}">
                  <a16:creationId xmlns:a16="http://schemas.microsoft.com/office/drawing/2014/main" id="{CDB45C8E-2149-4832-A75E-4C2C76870009}"/>
                </a:ext>
              </a:extLst>
            </p:cNvPr>
            <p:cNvSpPr/>
            <p:nvPr/>
          </p:nvSpPr>
          <p:spPr>
            <a:xfrm>
              <a:off x="954158" y="2491410"/>
              <a:ext cx="2557667" cy="116619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AEE1E842-623B-4A94-A2FF-8375E03A4478}"/>
                </a:ext>
              </a:extLst>
            </p:cNvPr>
            <p:cNvSpPr txBox="1"/>
            <p:nvPr/>
          </p:nvSpPr>
          <p:spPr>
            <a:xfrm>
              <a:off x="1015660" y="2586357"/>
              <a:ext cx="2557667" cy="976294"/>
            </a:xfrm>
            <a:prstGeom prst="rect">
              <a:avLst/>
            </a:prstGeom>
            <a:noFill/>
          </p:spPr>
          <p:txBody>
            <a:bodyPr wrap="square" rtlCol="0">
              <a:spAutoFit/>
            </a:bodyPr>
            <a:lstStyle/>
            <a:p>
              <a:pPr marL="285750" indent="-285750">
                <a:buFont typeface="Wingdings" panose="05000000000000000000" pitchFamily="2" charset="2"/>
                <a:buChar char="ü"/>
              </a:pPr>
              <a:r>
                <a:rPr lang="es-AR" sz="1400" dirty="0">
                  <a:solidFill>
                    <a:srgbClr val="0070C0"/>
                  </a:solidFill>
                </a:rPr>
                <a:t>Delito Económico Organizado</a:t>
              </a:r>
            </a:p>
            <a:p>
              <a:pPr marL="285750" indent="-285750">
                <a:buFont typeface="Wingdings" panose="05000000000000000000" pitchFamily="2" charset="2"/>
                <a:buChar char="ü"/>
              </a:pPr>
              <a:r>
                <a:rPr lang="es-AR" sz="1400" dirty="0">
                  <a:solidFill>
                    <a:srgbClr val="0070C0"/>
                  </a:solidFill>
                </a:rPr>
                <a:t> Multinacionales – Grandes Corporaciones</a:t>
              </a:r>
            </a:p>
            <a:p>
              <a:pPr marL="285750" indent="-285750">
                <a:buFont typeface="Wingdings" panose="05000000000000000000" pitchFamily="2" charset="2"/>
                <a:buChar char="ü"/>
              </a:pPr>
              <a:r>
                <a:rPr lang="es-AR" sz="1400" dirty="0">
                  <a:solidFill>
                    <a:srgbClr val="0070C0"/>
                  </a:solidFill>
                </a:rPr>
                <a:t> Grupos Económicos</a:t>
              </a:r>
            </a:p>
          </p:txBody>
        </p:sp>
      </p:grpSp>
      <p:sp>
        <p:nvSpPr>
          <p:cNvPr id="7" name="CuadroTexto 6">
            <a:extLst>
              <a:ext uri="{FF2B5EF4-FFF2-40B4-BE49-F238E27FC236}">
                <a16:creationId xmlns:a16="http://schemas.microsoft.com/office/drawing/2014/main" id="{9D2DA93E-6639-45D9-AD31-36E5715A1BF5}"/>
              </a:ext>
            </a:extLst>
          </p:cNvPr>
          <p:cNvSpPr txBox="1"/>
          <p:nvPr/>
        </p:nvSpPr>
        <p:spPr>
          <a:xfrm>
            <a:off x="7792279" y="6145696"/>
            <a:ext cx="3949148" cy="369332"/>
          </a:xfrm>
          <a:prstGeom prst="rect">
            <a:avLst/>
          </a:prstGeom>
          <a:noFill/>
        </p:spPr>
        <p:txBody>
          <a:bodyPr wrap="square" rtlCol="0">
            <a:spAutoFit/>
          </a:bodyPr>
          <a:lstStyle/>
          <a:p>
            <a:r>
              <a:rPr lang="es-AR" dirty="0"/>
              <a:t> </a:t>
            </a:r>
            <a:r>
              <a:rPr lang="es-AR" b="1" dirty="0">
                <a:solidFill>
                  <a:schemeClr val="accent2"/>
                </a:solidFill>
              </a:rPr>
              <a:t>Crimen económico organizado</a:t>
            </a:r>
          </a:p>
        </p:txBody>
      </p:sp>
    </p:spTree>
    <p:extLst>
      <p:ext uri="{BB962C8B-B14F-4D97-AF65-F5344CB8AC3E}">
        <p14:creationId xmlns:p14="http://schemas.microsoft.com/office/powerpoint/2010/main" val="1901907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3AC57F0-F7AD-415A-8FF5-0F79F1F8836F}"/>
              </a:ext>
            </a:extLst>
          </p:cNvPr>
          <p:cNvSpPr txBox="1"/>
          <p:nvPr/>
        </p:nvSpPr>
        <p:spPr>
          <a:xfrm>
            <a:off x="4653241" y="1020046"/>
            <a:ext cx="8309113" cy="1938992"/>
          </a:xfrm>
          <a:prstGeom prst="rect">
            <a:avLst/>
          </a:prstGeom>
          <a:noFill/>
        </p:spPr>
        <p:txBody>
          <a:bodyPr wrap="square" rtlCol="0">
            <a:spAutoFit/>
          </a:bodyPr>
          <a:lstStyle/>
          <a:p>
            <a:pPr marL="285750" indent="-285750" algn="l">
              <a:buFont typeface="Wingdings" panose="05000000000000000000" pitchFamily="2" charset="2"/>
              <a:buChar char="ü"/>
            </a:pPr>
            <a:r>
              <a:rPr lang="es-AR" sz="1400" b="0" i="0" cap="all" dirty="0">
                <a:solidFill>
                  <a:srgbClr val="0070C0"/>
                </a:solidFill>
                <a:effectLst/>
                <a:latin typeface="+mj-lt"/>
              </a:rPr>
              <a:t>EMPRESAS DE FINANZAS (asesoramiento financiero)</a:t>
            </a:r>
          </a:p>
          <a:p>
            <a:pPr marL="285750" indent="-285750">
              <a:buFont typeface="Wingdings" panose="05000000000000000000" pitchFamily="2" charset="2"/>
              <a:buChar char="ü"/>
            </a:pPr>
            <a:r>
              <a:rPr lang="es-AR" sz="1400" b="0" i="0" cap="all" dirty="0">
                <a:solidFill>
                  <a:srgbClr val="0070C0"/>
                </a:solidFill>
                <a:effectLst/>
                <a:latin typeface="+mj-lt"/>
              </a:rPr>
              <a:t>EMPRESAS DE PAGOS ELECTRÓNICOS (pasarelas de pago)</a:t>
            </a:r>
          </a:p>
          <a:p>
            <a:pPr marL="285750" indent="-285750">
              <a:buFont typeface="Wingdings" panose="05000000000000000000" pitchFamily="2" charset="2"/>
              <a:buChar char="ü"/>
            </a:pPr>
            <a:r>
              <a:rPr lang="es-AR" sz="1400" b="0" i="0" cap="all" dirty="0">
                <a:solidFill>
                  <a:srgbClr val="0070C0"/>
                </a:solidFill>
                <a:effectLst/>
                <a:latin typeface="+mj-lt"/>
              </a:rPr>
              <a:t>EMPRESAS DE CRIPTOMONEDAS</a:t>
            </a:r>
            <a:endParaRPr lang="es-AR" sz="1400" b="1" i="0" cap="all" dirty="0">
              <a:solidFill>
                <a:srgbClr val="0070C0"/>
              </a:solidFill>
              <a:effectLst/>
              <a:latin typeface="+mj-lt"/>
            </a:endParaRPr>
          </a:p>
          <a:p>
            <a:pPr marL="285750" indent="-285750">
              <a:buFont typeface="Wingdings" panose="05000000000000000000" pitchFamily="2" charset="2"/>
              <a:buChar char="ü"/>
            </a:pPr>
            <a:r>
              <a:rPr lang="es-AR" sz="1400" b="0" i="0" cap="all" dirty="0">
                <a:solidFill>
                  <a:srgbClr val="0070C0"/>
                </a:solidFill>
                <a:effectLst/>
                <a:latin typeface="+mj-lt"/>
              </a:rPr>
              <a:t>EMPRESAS DE CROWDFUNDING (financiación colectiva de proyectos)</a:t>
            </a:r>
          </a:p>
          <a:p>
            <a:pPr marL="285750" indent="-285750">
              <a:buFont typeface="Wingdings" panose="05000000000000000000" pitchFamily="2" charset="2"/>
              <a:buChar char="ü"/>
            </a:pPr>
            <a:r>
              <a:rPr lang="es-AR" sz="1400" b="0" i="0" cap="all" dirty="0">
                <a:solidFill>
                  <a:srgbClr val="0070C0"/>
                </a:solidFill>
                <a:effectLst/>
                <a:latin typeface="+mj-lt"/>
              </a:rPr>
              <a:t>EMPRESAS DE INVERSIÓN ONLINE</a:t>
            </a:r>
            <a:endParaRPr lang="es-AR" sz="1400" b="1" i="0" cap="all" dirty="0">
              <a:solidFill>
                <a:srgbClr val="0070C0"/>
              </a:solidFill>
              <a:effectLst/>
              <a:latin typeface="+mj-lt"/>
            </a:endParaRPr>
          </a:p>
          <a:p>
            <a:pPr marL="285750" indent="-285750">
              <a:buFont typeface="Wingdings" panose="05000000000000000000" pitchFamily="2" charset="2"/>
              <a:buChar char="ü"/>
            </a:pPr>
            <a:r>
              <a:rPr lang="es-AR" sz="1400" b="0" i="0" cap="all" dirty="0">
                <a:solidFill>
                  <a:srgbClr val="0070C0"/>
                </a:solidFill>
                <a:effectLst/>
                <a:latin typeface="+mj-lt"/>
              </a:rPr>
              <a:t>BANCA ONLINE (bancos digitales)</a:t>
            </a:r>
            <a:endParaRPr lang="es-AR" sz="1400" b="1" i="0" cap="all" dirty="0">
              <a:solidFill>
                <a:srgbClr val="0070C0"/>
              </a:solidFill>
              <a:effectLst/>
              <a:latin typeface="+mj-lt"/>
            </a:endParaRPr>
          </a:p>
          <a:p>
            <a:endParaRPr lang="es-AR" b="1" i="0" cap="all" dirty="0">
              <a:solidFill>
                <a:srgbClr val="222222"/>
              </a:solidFill>
              <a:effectLst/>
              <a:latin typeface="Open Sans"/>
            </a:endParaRPr>
          </a:p>
          <a:p>
            <a:pPr algn="l"/>
            <a:endParaRPr lang="es-AR" b="1" i="0" cap="all" dirty="0">
              <a:solidFill>
                <a:srgbClr val="222222"/>
              </a:solidFill>
              <a:effectLst/>
              <a:latin typeface="Open Sans"/>
            </a:endParaRPr>
          </a:p>
        </p:txBody>
      </p:sp>
      <p:sp>
        <p:nvSpPr>
          <p:cNvPr id="3" name="CuadroTexto 2">
            <a:extLst>
              <a:ext uri="{FF2B5EF4-FFF2-40B4-BE49-F238E27FC236}">
                <a16:creationId xmlns:a16="http://schemas.microsoft.com/office/drawing/2014/main" id="{D573BD16-8DA4-4830-8E3D-544EC883BEEC}"/>
              </a:ext>
            </a:extLst>
          </p:cNvPr>
          <p:cNvSpPr txBox="1"/>
          <p:nvPr/>
        </p:nvSpPr>
        <p:spPr>
          <a:xfrm>
            <a:off x="172278" y="149466"/>
            <a:ext cx="7315200" cy="523220"/>
          </a:xfrm>
          <a:prstGeom prst="rect">
            <a:avLst/>
          </a:prstGeom>
          <a:noFill/>
        </p:spPr>
        <p:txBody>
          <a:bodyPr wrap="square" rtlCol="0">
            <a:spAutoFit/>
          </a:bodyPr>
          <a:lstStyle/>
          <a:p>
            <a:r>
              <a:rPr lang="es-AR" sz="2800" b="1" dirty="0">
                <a:solidFill>
                  <a:schemeClr val="accent2"/>
                </a:solidFill>
              </a:rPr>
              <a:t>Tipos de empresas en la industria</a:t>
            </a:r>
          </a:p>
        </p:txBody>
      </p:sp>
      <p:sp>
        <p:nvSpPr>
          <p:cNvPr id="4" name="CuadroTexto 3">
            <a:extLst>
              <a:ext uri="{FF2B5EF4-FFF2-40B4-BE49-F238E27FC236}">
                <a16:creationId xmlns:a16="http://schemas.microsoft.com/office/drawing/2014/main" id="{FBA7CC07-7D08-4F52-85D2-535CC2432B3A}"/>
              </a:ext>
            </a:extLst>
          </p:cNvPr>
          <p:cNvSpPr txBox="1"/>
          <p:nvPr/>
        </p:nvSpPr>
        <p:spPr>
          <a:xfrm>
            <a:off x="172278" y="4917704"/>
            <a:ext cx="9197009" cy="1600438"/>
          </a:xfrm>
          <a:prstGeom prst="rect">
            <a:avLst/>
          </a:prstGeom>
          <a:noFill/>
        </p:spPr>
        <p:txBody>
          <a:bodyPr wrap="square" rtlCol="0">
            <a:spAutoFit/>
          </a:bodyPr>
          <a:lstStyle/>
          <a:p>
            <a:pPr marL="285750" indent="-285750" algn="l">
              <a:buFont typeface="Wingdings" panose="05000000000000000000" pitchFamily="2" charset="2"/>
              <a:buChar char="ü"/>
            </a:pPr>
            <a:r>
              <a:rPr lang="es-AR" sz="1400" cap="all" dirty="0">
                <a:solidFill>
                  <a:schemeClr val="accent2"/>
                </a:solidFill>
                <a:latin typeface="Roboto" panose="02000000000000000000"/>
              </a:rPr>
              <a:t>Proveedores de servicios de activos virtuales (sector cripto)</a:t>
            </a:r>
          </a:p>
          <a:p>
            <a:pPr marL="285750" indent="-285750" algn="l">
              <a:buFont typeface="Wingdings" panose="05000000000000000000" pitchFamily="2" charset="2"/>
              <a:buChar char="ü"/>
            </a:pPr>
            <a:r>
              <a:rPr lang="es-AR" sz="1400" cap="all" dirty="0">
                <a:solidFill>
                  <a:srgbClr val="0070C0"/>
                </a:solidFill>
                <a:latin typeface="Roboto" panose="02000000000000000000"/>
              </a:rPr>
              <a:t>Procesadoras de servicios de pago – BILLETERAS VIRTUALES (PSP, PSPCP, PSPI - BCRA)</a:t>
            </a:r>
          </a:p>
          <a:p>
            <a:pPr marL="285750" indent="-285750" algn="l">
              <a:buFont typeface="Wingdings" panose="05000000000000000000" pitchFamily="2" charset="2"/>
              <a:buChar char="ü"/>
            </a:pPr>
            <a:r>
              <a:rPr lang="es-AR" sz="1400" cap="all" dirty="0">
                <a:solidFill>
                  <a:srgbClr val="0070C0"/>
                </a:solidFill>
                <a:latin typeface="Roboto" panose="02000000000000000000"/>
              </a:rPr>
              <a:t>Agregadores de pago</a:t>
            </a:r>
          </a:p>
          <a:p>
            <a:pPr marL="285750" indent="-285750" algn="l">
              <a:buFont typeface="Wingdings" panose="05000000000000000000" pitchFamily="2" charset="2"/>
              <a:buChar char="ü"/>
            </a:pPr>
            <a:r>
              <a:rPr lang="es-AR" sz="1400" cap="all" dirty="0">
                <a:solidFill>
                  <a:srgbClr val="0070C0"/>
                </a:solidFill>
                <a:latin typeface="Roboto" panose="02000000000000000000"/>
              </a:rPr>
              <a:t>operadoras O EMISORAS de tarjetas de crédito o de compra</a:t>
            </a:r>
          </a:p>
          <a:p>
            <a:pPr marL="285750" indent="-285750" algn="l">
              <a:buFont typeface="Wingdings" panose="05000000000000000000" pitchFamily="2" charset="2"/>
              <a:buChar char="ü"/>
            </a:pPr>
            <a:r>
              <a:rPr lang="es-AR" sz="1400" cap="all" dirty="0">
                <a:solidFill>
                  <a:srgbClr val="0070C0"/>
                </a:solidFill>
                <a:latin typeface="Roboto" panose="02000000000000000000"/>
              </a:rPr>
              <a:t>PUEDEN ESTAR REGULADAS POR BCRA PARA PODER OPERAR O NO. EN ESTE ÚLTIMO CASO EN GENERAL NO NECESITAN LICENCIA PARA OPERAR, PERO SÍ INSCRIPCIÓN UIF POR SISTEMA PREVENTIVO LA/FT.</a:t>
            </a:r>
          </a:p>
        </p:txBody>
      </p:sp>
      <p:pic>
        <p:nvPicPr>
          <p:cNvPr id="5" name="Imagen 4">
            <a:extLst>
              <a:ext uri="{FF2B5EF4-FFF2-40B4-BE49-F238E27FC236}">
                <a16:creationId xmlns:a16="http://schemas.microsoft.com/office/drawing/2014/main" id="{F7058BC6-55F8-428D-9DF7-4B1DD6C05ADD}"/>
              </a:ext>
            </a:extLst>
          </p:cNvPr>
          <p:cNvPicPr>
            <a:picLocks noChangeAspect="1"/>
          </p:cNvPicPr>
          <p:nvPr/>
        </p:nvPicPr>
        <p:blipFill>
          <a:blip r:embed="rId2"/>
          <a:stretch>
            <a:fillRect/>
          </a:stretch>
        </p:blipFill>
        <p:spPr>
          <a:xfrm rot="19881854">
            <a:off x="4006166" y="2872741"/>
            <a:ext cx="1529232" cy="622735"/>
          </a:xfrm>
          <a:prstGeom prst="rect">
            <a:avLst/>
          </a:prstGeom>
        </p:spPr>
      </p:pic>
      <p:sp>
        <p:nvSpPr>
          <p:cNvPr id="6" name="CuadroTexto 5">
            <a:extLst>
              <a:ext uri="{FF2B5EF4-FFF2-40B4-BE49-F238E27FC236}">
                <a16:creationId xmlns:a16="http://schemas.microsoft.com/office/drawing/2014/main" id="{0A1C3C60-568F-4428-9BF7-9BAC0E5691E6}"/>
              </a:ext>
            </a:extLst>
          </p:cNvPr>
          <p:cNvSpPr txBox="1"/>
          <p:nvPr/>
        </p:nvSpPr>
        <p:spPr>
          <a:xfrm>
            <a:off x="1927420" y="881681"/>
            <a:ext cx="1456784" cy="369332"/>
          </a:xfrm>
          <a:prstGeom prst="rect">
            <a:avLst/>
          </a:prstGeom>
          <a:noFill/>
        </p:spPr>
        <p:txBody>
          <a:bodyPr wrap="square" rtlCol="0">
            <a:spAutoFit/>
          </a:bodyPr>
          <a:lstStyle/>
          <a:p>
            <a:r>
              <a:rPr lang="es-AR" b="1" dirty="0">
                <a:solidFill>
                  <a:srgbClr val="0070C0"/>
                </a:solidFill>
              </a:rPr>
              <a:t>General</a:t>
            </a:r>
          </a:p>
        </p:txBody>
      </p:sp>
      <p:sp>
        <p:nvSpPr>
          <p:cNvPr id="7" name="CuadroTexto 6">
            <a:extLst>
              <a:ext uri="{FF2B5EF4-FFF2-40B4-BE49-F238E27FC236}">
                <a16:creationId xmlns:a16="http://schemas.microsoft.com/office/drawing/2014/main" id="{5FC38CF3-BE62-4BB8-B26B-5BBBD0E5D7FE}"/>
              </a:ext>
            </a:extLst>
          </p:cNvPr>
          <p:cNvSpPr txBox="1"/>
          <p:nvPr/>
        </p:nvSpPr>
        <p:spPr>
          <a:xfrm>
            <a:off x="9237810" y="4879095"/>
            <a:ext cx="2732827" cy="369332"/>
          </a:xfrm>
          <a:prstGeom prst="rect">
            <a:avLst/>
          </a:prstGeom>
          <a:noFill/>
        </p:spPr>
        <p:txBody>
          <a:bodyPr wrap="square" rtlCol="0">
            <a:spAutoFit/>
          </a:bodyPr>
          <a:lstStyle/>
          <a:p>
            <a:r>
              <a:rPr lang="es-AR" b="1" dirty="0">
                <a:solidFill>
                  <a:srgbClr val="0070C0"/>
                </a:solidFill>
              </a:rPr>
              <a:t>Particular - ARG</a:t>
            </a:r>
          </a:p>
        </p:txBody>
      </p:sp>
      <p:pic>
        <p:nvPicPr>
          <p:cNvPr id="8" name="Imagen 7">
            <a:extLst>
              <a:ext uri="{FF2B5EF4-FFF2-40B4-BE49-F238E27FC236}">
                <a16:creationId xmlns:a16="http://schemas.microsoft.com/office/drawing/2014/main" id="{1BC7536A-6715-4397-AABE-969D07336F19}"/>
              </a:ext>
            </a:extLst>
          </p:cNvPr>
          <p:cNvPicPr>
            <a:picLocks noChangeAspect="1"/>
          </p:cNvPicPr>
          <p:nvPr/>
        </p:nvPicPr>
        <p:blipFill>
          <a:blip r:embed="rId2"/>
          <a:stretch>
            <a:fillRect/>
          </a:stretch>
        </p:blipFill>
        <p:spPr>
          <a:xfrm rot="11288208">
            <a:off x="8788836" y="5197967"/>
            <a:ext cx="1160899" cy="472742"/>
          </a:xfrm>
          <a:prstGeom prst="rect">
            <a:avLst/>
          </a:prstGeom>
        </p:spPr>
      </p:pic>
      <p:pic>
        <p:nvPicPr>
          <p:cNvPr id="14" name="Imagen 13">
            <a:extLst>
              <a:ext uri="{FF2B5EF4-FFF2-40B4-BE49-F238E27FC236}">
                <a16:creationId xmlns:a16="http://schemas.microsoft.com/office/drawing/2014/main" id="{8CA6A5DE-C3E0-4A13-89E2-BD4E6A19C7FA}"/>
              </a:ext>
            </a:extLst>
          </p:cNvPr>
          <p:cNvPicPr>
            <a:picLocks noChangeAspect="1"/>
          </p:cNvPicPr>
          <p:nvPr/>
        </p:nvPicPr>
        <p:blipFill>
          <a:blip r:embed="rId3"/>
          <a:stretch>
            <a:fillRect/>
          </a:stretch>
        </p:blipFill>
        <p:spPr>
          <a:xfrm>
            <a:off x="657809" y="1307887"/>
            <a:ext cx="3522003" cy="2473011"/>
          </a:xfrm>
          <a:prstGeom prst="rect">
            <a:avLst/>
          </a:prstGeom>
        </p:spPr>
      </p:pic>
      <p:pic>
        <p:nvPicPr>
          <p:cNvPr id="16" name="Imagen 15">
            <a:extLst>
              <a:ext uri="{FF2B5EF4-FFF2-40B4-BE49-F238E27FC236}">
                <a16:creationId xmlns:a16="http://schemas.microsoft.com/office/drawing/2014/main" id="{F021B82A-1A17-4AE8-AE58-34D393437EB7}"/>
              </a:ext>
            </a:extLst>
          </p:cNvPr>
          <p:cNvPicPr>
            <a:picLocks noChangeAspect="1"/>
          </p:cNvPicPr>
          <p:nvPr/>
        </p:nvPicPr>
        <p:blipFill>
          <a:blip r:embed="rId4"/>
          <a:stretch>
            <a:fillRect/>
          </a:stretch>
        </p:blipFill>
        <p:spPr>
          <a:xfrm rot="197087">
            <a:off x="7472474" y="3356407"/>
            <a:ext cx="1295400" cy="1390650"/>
          </a:xfrm>
          <a:prstGeom prst="rect">
            <a:avLst/>
          </a:prstGeom>
        </p:spPr>
      </p:pic>
      <p:pic>
        <p:nvPicPr>
          <p:cNvPr id="18" name="Imagen 17">
            <a:extLst>
              <a:ext uri="{FF2B5EF4-FFF2-40B4-BE49-F238E27FC236}">
                <a16:creationId xmlns:a16="http://schemas.microsoft.com/office/drawing/2014/main" id="{1C8382E4-FDC3-4544-9EB6-0813DE3D182B}"/>
              </a:ext>
            </a:extLst>
          </p:cNvPr>
          <p:cNvPicPr>
            <a:picLocks noChangeAspect="1"/>
          </p:cNvPicPr>
          <p:nvPr/>
        </p:nvPicPr>
        <p:blipFill>
          <a:blip r:embed="rId5"/>
          <a:stretch>
            <a:fillRect/>
          </a:stretch>
        </p:blipFill>
        <p:spPr>
          <a:xfrm>
            <a:off x="8697774" y="3309589"/>
            <a:ext cx="1343025" cy="1400175"/>
          </a:xfrm>
          <a:prstGeom prst="rect">
            <a:avLst/>
          </a:prstGeom>
        </p:spPr>
      </p:pic>
      <p:sp>
        <p:nvSpPr>
          <p:cNvPr id="19" name="CuadroTexto 18">
            <a:extLst>
              <a:ext uri="{FF2B5EF4-FFF2-40B4-BE49-F238E27FC236}">
                <a16:creationId xmlns:a16="http://schemas.microsoft.com/office/drawing/2014/main" id="{E1A500D9-6433-4CF8-94CB-4A399191226D}"/>
              </a:ext>
            </a:extLst>
          </p:cNvPr>
          <p:cNvSpPr txBox="1"/>
          <p:nvPr/>
        </p:nvSpPr>
        <p:spPr>
          <a:xfrm>
            <a:off x="9284873" y="5745100"/>
            <a:ext cx="2305878" cy="923330"/>
          </a:xfrm>
          <a:prstGeom prst="rect">
            <a:avLst/>
          </a:prstGeom>
          <a:noFill/>
        </p:spPr>
        <p:txBody>
          <a:bodyPr wrap="square" rtlCol="0">
            <a:spAutoFit/>
          </a:bodyPr>
          <a:lstStyle/>
          <a:p>
            <a:pPr algn="ctr"/>
            <a:r>
              <a:rPr lang="es-AR" dirty="0">
                <a:solidFill>
                  <a:schemeClr val="accent2"/>
                </a:solidFill>
              </a:rPr>
              <a:t>Modificación Ley 25.246</a:t>
            </a:r>
          </a:p>
          <a:p>
            <a:pPr algn="ctr"/>
            <a:r>
              <a:rPr lang="es-AR" dirty="0">
                <a:solidFill>
                  <a:schemeClr val="accent2"/>
                </a:solidFill>
              </a:rPr>
              <a:t>Sujetos Obligados</a:t>
            </a:r>
          </a:p>
        </p:txBody>
      </p:sp>
    </p:spTree>
    <p:extLst>
      <p:ext uri="{BB962C8B-B14F-4D97-AF65-F5344CB8AC3E}">
        <p14:creationId xmlns:p14="http://schemas.microsoft.com/office/powerpoint/2010/main" val="588334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0FA575-2BD1-4AA5-BFF0-6BBE2C413399}"/>
              </a:ext>
            </a:extLst>
          </p:cNvPr>
          <p:cNvPicPr>
            <a:picLocks noChangeAspect="1"/>
          </p:cNvPicPr>
          <p:nvPr/>
        </p:nvPicPr>
        <p:blipFill>
          <a:blip r:embed="rId2"/>
          <a:stretch>
            <a:fillRect/>
          </a:stretch>
        </p:blipFill>
        <p:spPr>
          <a:xfrm>
            <a:off x="880027" y="653084"/>
            <a:ext cx="2333625" cy="1847850"/>
          </a:xfrm>
          <a:prstGeom prst="rect">
            <a:avLst/>
          </a:prstGeom>
        </p:spPr>
      </p:pic>
      <p:sp>
        <p:nvSpPr>
          <p:cNvPr id="4" name="CuadroTexto 3">
            <a:extLst>
              <a:ext uri="{FF2B5EF4-FFF2-40B4-BE49-F238E27FC236}">
                <a16:creationId xmlns:a16="http://schemas.microsoft.com/office/drawing/2014/main" id="{FB4463C1-816F-4B32-9C0C-06AC2F4758B3}"/>
              </a:ext>
            </a:extLst>
          </p:cNvPr>
          <p:cNvSpPr txBox="1"/>
          <p:nvPr/>
        </p:nvSpPr>
        <p:spPr>
          <a:xfrm>
            <a:off x="2925417" y="517699"/>
            <a:ext cx="755374" cy="369332"/>
          </a:xfrm>
          <a:prstGeom prst="rect">
            <a:avLst/>
          </a:prstGeom>
          <a:noFill/>
        </p:spPr>
        <p:txBody>
          <a:bodyPr wrap="square" rtlCol="0">
            <a:spAutoFit/>
          </a:bodyPr>
          <a:lstStyle/>
          <a:p>
            <a:r>
              <a:rPr lang="es-AR" b="1" dirty="0">
                <a:solidFill>
                  <a:schemeClr val="accent2"/>
                </a:solidFill>
              </a:rPr>
              <a:t>2017</a:t>
            </a:r>
          </a:p>
        </p:txBody>
      </p:sp>
      <p:sp>
        <p:nvSpPr>
          <p:cNvPr id="5" name="CuadroTexto 4">
            <a:extLst>
              <a:ext uri="{FF2B5EF4-FFF2-40B4-BE49-F238E27FC236}">
                <a16:creationId xmlns:a16="http://schemas.microsoft.com/office/drawing/2014/main" id="{E0F46B1A-75CE-457A-ADEB-973EF3586BFA}"/>
              </a:ext>
            </a:extLst>
          </p:cNvPr>
          <p:cNvSpPr txBox="1"/>
          <p:nvPr/>
        </p:nvSpPr>
        <p:spPr>
          <a:xfrm>
            <a:off x="4903304" y="702365"/>
            <a:ext cx="5883966" cy="2523768"/>
          </a:xfrm>
          <a:prstGeom prst="rect">
            <a:avLst/>
          </a:prstGeom>
          <a:noFill/>
        </p:spPr>
        <p:txBody>
          <a:bodyPr wrap="square" rtlCol="0">
            <a:spAutoFit/>
          </a:bodyPr>
          <a:lstStyle/>
          <a:p>
            <a:r>
              <a:rPr lang="es-AR" sz="1400" u="sng" dirty="0">
                <a:solidFill>
                  <a:schemeClr val="tx1">
                    <a:lumMod val="50000"/>
                    <a:lumOff val="50000"/>
                  </a:schemeClr>
                </a:solidFill>
              </a:rPr>
              <a:t>Espacios de relacionamiento con</a:t>
            </a:r>
            <a:r>
              <a:rPr lang="es-AR" sz="1400" dirty="0">
                <a:solidFill>
                  <a:schemeClr val="tx1">
                    <a:lumMod val="50000"/>
                    <a:lumOff val="50000"/>
                  </a:schemeClr>
                </a:solidFill>
              </a:rPr>
              <a:t>:</a:t>
            </a:r>
          </a:p>
          <a:p>
            <a:pPr marL="342900" indent="-342900">
              <a:buAutoNum type="arabicParenR"/>
            </a:pPr>
            <a:r>
              <a:rPr lang="es-AR" sz="1400" dirty="0">
                <a:solidFill>
                  <a:schemeClr val="tx1">
                    <a:lumMod val="50000"/>
                    <a:lumOff val="50000"/>
                  </a:schemeClr>
                </a:solidFill>
              </a:rPr>
              <a:t>Empresas de la Industria</a:t>
            </a:r>
          </a:p>
          <a:p>
            <a:pPr marL="342900" indent="-342900">
              <a:buAutoNum type="arabicParenR"/>
            </a:pPr>
            <a:r>
              <a:rPr lang="es-AR" sz="1400" dirty="0">
                <a:solidFill>
                  <a:schemeClr val="tx1">
                    <a:lumMod val="50000"/>
                    <a:lumOff val="50000"/>
                  </a:schemeClr>
                </a:solidFill>
              </a:rPr>
              <a:t>Banco Central de la República Argentina (BCRA), la Comisión Nacional de Valores, la Unidad de Información Financiera (UIF) y distintos organismos nacionales y provinciales.</a:t>
            </a:r>
          </a:p>
          <a:p>
            <a:pPr marL="342900" indent="-342900">
              <a:buAutoNum type="arabicParenR"/>
            </a:pPr>
            <a:r>
              <a:rPr lang="es-AR" sz="1400" dirty="0">
                <a:solidFill>
                  <a:schemeClr val="tx1">
                    <a:lumMod val="50000"/>
                    <a:lumOff val="50000"/>
                  </a:schemeClr>
                </a:solidFill>
              </a:rPr>
              <a:t>Universidades públicas y privadas a los efectos de llevar conocimiento sobre la industria y mejorar su comprensión (cursos de grado y posgrados).</a:t>
            </a:r>
          </a:p>
          <a:p>
            <a:pPr marL="342900" indent="-342900">
              <a:buAutoNum type="arabicParenR"/>
            </a:pPr>
            <a:r>
              <a:rPr lang="es-AR" sz="1400" dirty="0">
                <a:solidFill>
                  <a:schemeClr val="tx1">
                    <a:lumMod val="50000"/>
                    <a:lumOff val="50000"/>
                  </a:schemeClr>
                </a:solidFill>
              </a:rPr>
              <a:t>Comisiones de Trabajo dentro de la Cámara para abordar distintos temas.</a:t>
            </a:r>
          </a:p>
          <a:p>
            <a:pPr marL="342900" indent="-342900">
              <a:buAutoNum type="arabicParenR"/>
            </a:pPr>
            <a:endParaRPr lang="es-AR" dirty="0">
              <a:solidFill>
                <a:schemeClr val="tx1">
                  <a:lumMod val="50000"/>
                  <a:lumOff val="50000"/>
                </a:schemeClr>
              </a:solidFill>
            </a:endParaRPr>
          </a:p>
        </p:txBody>
      </p:sp>
      <p:sp>
        <p:nvSpPr>
          <p:cNvPr id="6" name="CuadroTexto 5">
            <a:extLst>
              <a:ext uri="{FF2B5EF4-FFF2-40B4-BE49-F238E27FC236}">
                <a16:creationId xmlns:a16="http://schemas.microsoft.com/office/drawing/2014/main" id="{B5F54C3F-5DAA-4CBE-A725-D7869DB1BE10}"/>
              </a:ext>
            </a:extLst>
          </p:cNvPr>
          <p:cNvSpPr txBox="1"/>
          <p:nvPr/>
        </p:nvSpPr>
        <p:spPr>
          <a:xfrm>
            <a:off x="662609" y="5210747"/>
            <a:ext cx="4108174" cy="923330"/>
          </a:xfrm>
          <a:prstGeom prst="rect">
            <a:avLst/>
          </a:prstGeom>
          <a:noFill/>
        </p:spPr>
        <p:txBody>
          <a:bodyPr wrap="square" rtlCol="0">
            <a:spAutoFit/>
          </a:bodyPr>
          <a:lstStyle/>
          <a:p>
            <a:r>
              <a:rPr lang="es-AR" dirty="0">
                <a:solidFill>
                  <a:schemeClr val="tx1">
                    <a:lumMod val="50000"/>
                    <a:lumOff val="50000"/>
                  </a:schemeClr>
                </a:solidFill>
              </a:rPr>
              <a:t>Informe 2023</a:t>
            </a:r>
            <a:endParaRPr lang="es-AR" dirty="0">
              <a:solidFill>
                <a:srgbClr val="0563C1"/>
              </a:solidFill>
              <a:hlinkClick r:id="rId3">
                <a:extLst>
                  <a:ext uri="{A12FA001-AC4F-418D-AE19-62706E023703}">
                    <ahyp:hlinkClr xmlns:ahyp="http://schemas.microsoft.com/office/drawing/2018/hyperlinkcolor" val="tx"/>
                  </a:ext>
                </a:extLst>
              </a:hlinkClick>
            </a:endParaRPr>
          </a:p>
          <a:p>
            <a:r>
              <a:rPr lang="es-AR" dirty="0">
                <a:solidFill>
                  <a:srgbClr val="0563C1"/>
                </a:solidFill>
                <a:hlinkClick r:id="rId3">
                  <a:extLst>
                    <a:ext uri="{A12FA001-AC4F-418D-AE19-62706E023703}">
                      <ahyp:hlinkClr xmlns:ahyp="http://schemas.microsoft.com/office/drawing/2018/hyperlinkcolor" val="tx"/>
                    </a:ext>
                  </a:extLst>
                </a:hlinkClick>
              </a:rPr>
              <a:t>https://www.fintechiberoamerica.org/</a:t>
            </a:r>
            <a:endParaRPr lang="es-AR" dirty="0"/>
          </a:p>
          <a:p>
            <a:endParaRPr lang="es-AR" dirty="0"/>
          </a:p>
        </p:txBody>
      </p:sp>
      <p:sp>
        <p:nvSpPr>
          <p:cNvPr id="7" name="CuadroTexto 6">
            <a:extLst>
              <a:ext uri="{FF2B5EF4-FFF2-40B4-BE49-F238E27FC236}">
                <a16:creationId xmlns:a16="http://schemas.microsoft.com/office/drawing/2014/main" id="{65E678AD-1FF9-48C8-ABA2-1344026A7BC9}"/>
              </a:ext>
            </a:extLst>
          </p:cNvPr>
          <p:cNvSpPr txBox="1"/>
          <p:nvPr/>
        </p:nvSpPr>
        <p:spPr>
          <a:xfrm>
            <a:off x="5035826" y="3631868"/>
            <a:ext cx="6493565" cy="2031325"/>
          </a:xfrm>
          <a:prstGeom prst="rect">
            <a:avLst/>
          </a:prstGeom>
          <a:noFill/>
        </p:spPr>
        <p:txBody>
          <a:bodyPr wrap="square" rtlCol="0">
            <a:spAutoFit/>
          </a:bodyPr>
          <a:lstStyle/>
          <a:p>
            <a:r>
              <a:rPr lang="es-AR" sz="1400" dirty="0">
                <a:solidFill>
                  <a:schemeClr val="tx1">
                    <a:lumMod val="50000"/>
                    <a:lumOff val="50000"/>
                  </a:schemeClr>
                </a:solidFill>
              </a:rPr>
              <a:t>“prácticamente </a:t>
            </a:r>
            <a:r>
              <a:rPr lang="es-AR" sz="1400" dirty="0">
                <a:solidFill>
                  <a:schemeClr val="accent2"/>
                </a:solidFill>
              </a:rPr>
              <a:t>el 60% del dinero registrado que circula en el país lo hace en el marco de una cuenta Fintech.</a:t>
            </a:r>
            <a:r>
              <a:rPr lang="es-AR" sz="1400" dirty="0">
                <a:solidFill>
                  <a:schemeClr val="tx1">
                    <a:lumMod val="50000"/>
                    <a:lumOff val="50000"/>
                  </a:schemeClr>
                </a:solidFill>
              </a:rPr>
              <a:t> A su vez, en el ámbito de los Activos Financieros, en los últimos cuatro años, </a:t>
            </a:r>
            <a:r>
              <a:rPr lang="es-AR" sz="1400" dirty="0">
                <a:solidFill>
                  <a:schemeClr val="accent2"/>
                </a:solidFill>
              </a:rPr>
              <a:t>el número de cuentas de inversión se multiplicó por 20, alcanzando los 10 millones.</a:t>
            </a:r>
            <a:r>
              <a:rPr lang="es-AR" sz="1400" dirty="0">
                <a:solidFill>
                  <a:schemeClr val="tx1">
                    <a:lumMod val="50000"/>
                    <a:lumOff val="50000"/>
                  </a:schemeClr>
                </a:solidFill>
              </a:rPr>
              <a:t> En cuanto a los Préstamos, en un reciente informe, el BCRA reconoció a las </a:t>
            </a:r>
            <a:r>
              <a:rPr lang="es-AR" sz="1400" dirty="0">
                <a:solidFill>
                  <a:schemeClr val="accent2"/>
                </a:solidFill>
              </a:rPr>
              <a:t>empresas Fintech como una de las principales herramientas de acceso al crédito, atendiendo a aproximadamente</a:t>
            </a:r>
          </a:p>
          <a:p>
            <a:r>
              <a:rPr lang="es-AR" sz="1400" dirty="0">
                <a:solidFill>
                  <a:schemeClr val="accent2"/>
                </a:solidFill>
              </a:rPr>
              <a:t>4 millones de personas</a:t>
            </a:r>
            <a:r>
              <a:rPr lang="es-AR" sz="1400" dirty="0">
                <a:solidFill>
                  <a:schemeClr val="tx1">
                    <a:lumMod val="50000"/>
                    <a:lumOff val="50000"/>
                  </a:schemeClr>
                </a:solidFill>
              </a:rPr>
              <a:t>. En el ámbito de los Activos Virtuales, se estima que hay 10 millones de cuentas en Argentina, </a:t>
            </a:r>
            <a:r>
              <a:rPr lang="es-AR" sz="1400" dirty="0">
                <a:solidFill>
                  <a:schemeClr val="accent2"/>
                </a:solidFill>
              </a:rPr>
              <a:t>siendo uno de los países que lidera la</a:t>
            </a:r>
          </a:p>
          <a:p>
            <a:r>
              <a:rPr lang="es-AR" sz="1400" dirty="0">
                <a:solidFill>
                  <a:schemeClr val="accent2"/>
                </a:solidFill>
              </a:rPr>
              <a:t>adopción de cripto a nivel global”.</a:t>
            </a:r>
          </a:p>
        </p:txBody>
      </p:sp>
      <p:pic>
        <p:nvPicPr>
          <p:cNvPr id="9" name="Imagen 8">
            <a:extLst>
              <a:ext uri="{FF2B5EF4-FFF2-40B4-BE49-F238E27FC236}">
                <a16:creationId xmlns:a16="http://schemas.microsoft.com/office/drawing/2014/main" id="{D0B167BA-866A-48EA-ACB7-867700B401F0}"/>
              </a:ext>
            </a:extLst>
          </p:cNvPr>
          <p:cNvPicPr>
            <a:picLocks noChangeAspect="1"/>
          </p:cNvPicPr>
          <p:nvPr/>
        </p:nvPicPr>
        <p:blipFill>
          <a:blip r:embed="rId4"/>
          <a:stretch>
            <a:fillRect/>
          </a:stretch>
        </p:blipFill>
        <p:spPr>
          <a:xfrm>
            <a:off x="1397690" y="3713777"/>
            <a:ext cx="2193664" cy="1196544"/>
          </a:xfrm>
          <a:prstGeom prst="rect">
            <a:avLst/>
          </a:prstGeom>
        </p:spPr>
      </p:pic>
      <p:pic>
        <p:nvPicPr>
          <p:cNvPr id="10" name="Imagen 9">
            <a:extLst>
              <a:ext uri="{FF2B5EF4-FFF2-40B4-BE49-F238E27FC236}">
                <a16:creationId xmlns:a16="http://schemas.microsoft.com/office/drawing/2014/main" id="{B6B42620-48B9-41D7-8572-913B4A11AEDE}"/>
              </a:ext>
            </a:extLst>
          </p:cNvPr>
          <p:cNvPicPr>
            <a:picLocks noChangeAspect="1"/>
          </p:cNvPicPr>
          <p:nvPr/>
        </p:nvPicPr>
        <p:blipFill>
          <a:blip r:embed="rId5"/>
          <a:stretch>
            <a:fillRect/>
          </a:stretch>
        </p:blipFill>
        <p:spPr>
          <a:xfrm rot="19881854">
            <a:off x="2772391" y="4712109"/>
            <a:ext cx="1529232" cy="622735"/>
          </a:xfrm>
          <a:prstGeom prst="rect">
            <a:avLst/>
          </a:prstGeom>
        </p:spPr>
      </p:pic>
    </p:spTree>
    <p:extLst>
      <p:ext uri="{BB962C8B-B14F-4D97-AF65-F5344CB8AC3E}">
        <p14:creationId xmlns:p14="http://schemas.microsoft.com/office/powerpoint/2010/main" val="754862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9835B57-A9B2-46B2-35A3-2886C40F8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12"/>
            <a:ext cx="12192000" cy="6835588"/>
          </a:xfrm>
          <a:prstGeom prst="rect">
            <a:avLst/>
          </a:prstGeom>
        </p:spPr>
      </p:pic>
      <p:sp>
        <p:nvSpPr>
          <p:cNvPr id="6" name="CuadroTexto 5">
            <a:extLst>
              <a:ext uri="{FF2B5EF4-FFF2-40B4-BE49-F238E27FC236}">
                <a16:creationId xmlns:a16="http://schemas.microsoft.com/office/drawing/2014/main" id="{3CEAF08A-2C7E-8F1B-D718-AF3D006E8276}"/>
              </a:ext>
            </a:extLst>
          </p:cNvPr>
          <p:cNvSpPr txBox="1"/>
          <p:nvPr/>
        </p:nvSpPr>
        <p:spPr>
          <a:xfrm>
            <a:off x="8407730" y="6007122"/>
            <a:ext cx="3539855" cy="707886"/>
          </a:xfrm>
          <a:prstGeom prst="rect">
            <a:avLst/>
          </a:prstGeom>
          <a:noFill/>
        </p:spPr>
        <p:txBody>
          <a:bodyPr wrap="square" rtlCol="0">
            <a:spAutoFit/>
          </a:bodyPr>
          <a:lstStyle/>
          <a:p>
            <a:pPr algn="r"/>
            <a:r>
              <a:rPr lang="es-AR" sz="2000" b="1" dirty="0">
                <a:solidFill>
                  <a:schemeClr val="bg1"/>
                </a:solidFill>
                <a:latin typeface="Century Gothic" panose="020B0502020202020204" pitchFamily="34" charset="0"/>
                <a:cs typeface="Okta Neue " panose="00000500000000000000" pitchFamily="2" charset="0"/>
              </a:rPr>
              <a:t>www.aceco.org.ar</a:t>
            </a:r>
          </a:p>
          <a:p>
            <a:pPr algn="r"/>
            <a:r>
              <a:rPr lang="es-AR" sz="2000" b="1" dirty="0">
                <a:solidFill>
                  <a:schemeClr val="bg1"/>
                </a:solidFill>
                <a:latin typeface="Century Gothic" panose="020B0502020202020204" pitchFamily="34" charset="0"/>
                <a:cs typeface="Okta Neue " panose="00000500000000000000" pitchFamily="2" charset="0"/>
              </a:rPr>
              <a:t>informate@aceco.org.ar</a:t>
            </a:r>
          </a:p>
        </p:txBody>
      </p:sp>
      <p:sp>
        <p:nvSpPr>
          <p:cNvPr id="4" name="CuadroTexto 3">
            <a:extLst>
              <a:ext uri="{FF2B5EF4-FFF2-40B4-BE49-F238E27FC236}">
                <a16:creationId xmlns:a16="http://schemas.microsoft.com/office/drawing/2014/main" id="{6C7477A7-D074-44DF-BBFE-80159CA809AF}"/>
              </a:ext>
            </a:extLst>
          </p:cNvPr>
          <p:cNvSpPr txBox="1"/>
          <p:nvPr/>
        </p:nvSpPr>
        <p:spPr>
          <a:xfrm>
            <a:off x="2936881" y="2784265"/>
            <a:ext cx="7100941" cy="646331"/>
          </a:xfrm>
          <a:prstGeom prst="rect">
            <a:avLst/>
          </a:prstGeom>
          <a:noFill/>
        </p:spPr>
        <p:txBody>
          <a:bodyPr wrap="square" rtlCol="0">
            <a:spAutoFit/>
          </a:bodyPr>
          <a:lstStyle/>
          <a:p>
            <a:r>
              <a:rPr lang="es-AR" sz="3600" b="1" dirty="0">
                <a:solidFill>
                  <a:srgbClr val="002060"/>
                </a:solidFill>
                <a:latin typeface="Roboto"/>
              </a:rPr>
              <a:t>¡Muchas Gracias por participar!</a:t>
            </a:r>
          </a:p>
        </p:txBody>
      </p:sp>
      <p:sp>
        <p:nvSpPr>
          <p:cNvPr id="8" name="Subtítulo 2">
            <a:extLst>
              <a:ext uri="{FF2B5EF4-FFF2-40B4-BE49-F238E27FC236}">
                <a16:creationId xmlns:a16="http://schemas.microsoft.com/office/drawing/2014/main" id="{98AFDD60-E28D-44DA-A918-71DEEE74EB26}"/>
              </a:ext>
            </a:extLst>
          </p:cNvPr>
          <p:cNvSpPr txBox="1">
            <a:spLocks/>
          </p:cNvSpPr>
          <p:nvPr/>
        </p:nvSpPr>
        <p:spPr>
          <a:xfrm>
            <a:off x="2676939" y="1776425"/>
            <a:ext cx="6268279" cy="7740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AR" sz="3300" dirty="0">
              <a:latin typeface="Arial Black" panose="020B0A04020102020204" pitchFamily="34" charset="0"/>
              <a:ea typeface="Adobe Gothic Std B" panose="020B0800000000000000" pitchFamily="34" charset="-128"/>
            </a:endParaRPr>
          </a:p>
        </p:txBody>
      </p:sp>
      <p:pic>
        <p:nvPicPr>
          <p:cNvPr id="9" name="Imagen 8">
            <a:extLst>
              <a:ext uri="{FF2B5EF4-FFF2-40B4-BE49-F238E27FC236}">
                <a16:creationId xmlns:a16="http://schemas.microsoft.com/office/drawing/2014/main" id="{9ABE28B2-996A-47C4-96DA-F5A3567BA07E}"/>
              </a:ext>
            </a:extLst>
          </p:cNvPr>
          <p:cNvPicPr>
            <a:picLocks noChangeAspect="1"/>
          </p:cNvPicPr>
          <p:nvPr/>
        </p:nvPicPr>
        <p:blipFill>
          <a:blip r:embed="rId3"/>
          <a:stretch>
            <a:fillRect/>
          </a:stretch>
        </p:blipFill>
        <p:spPr>
          <a:xfrm>
            <a:off x="7813735" y="129576"/>
            <a:ext cx="4133850" cy="1009650"/>
          </a:xfrm>
          <a:prstGeom prst="rect">
            <a:avLst/>
          </a:prstGeom>
        </p:spPr>
      </p:pic>
      <p:pic>
        <p:nvPicPr>
          <p:cNvPr id="10" name="Imagen 9">
            <a:extLst>
              <a:ext uri="{FF2B5EF4-FFF2-40B4-BE49-F238E27FC236}">
                <a16:creationId xmlns:a16="http://schemas.microsoft.com/office/drawing/2014/main" id="{84F52BB9-1A67-4077-8E5F-1DA0DE3FF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58" y="4014788"/>
            <a:ext cx="2140474" cy="1512566"/>
          </a:xfrm>
          <a:prstGeom prst="rect">
            <a:avLst/>
          </a:prstGeom>
          <a:ln>
            <a:noFill/>
          </a:ln>
          <a:effectLst>
            <a:softEdge rad="112500"/>
          </a:effectLst>
        </p:spPr>
      </p:pic>
    </p:spTree>
    <p:extLst>
      <p:ext uri="{BB962C8B-B14F-4D97-AF65-F5344CB8AC3E}">
        <p14:creationId xmlns:p14="http://schemas.microsoft.com/office/powerpoint/2010/main" val="120698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CDF020-DA58-456D-9FB9-3B0A537BD479}"/>
              </a:ext>
            </a:extLst>
          </p:cNvPr>
          <p:cNvSpPr txBox="1"/>
          <p:nvPr/>
        </p:nvSpPr>
        <p:spPr>
          <a:xfrm>
            <a:off x="4917654" y="3678886"/>
            <a:ext cx="6953031" cy="2554545"/>
          </a:xfrm>
          <a:prstGeom prst="rect">
            <a:avLst/>
          </a:prstGeom>
          <a:noFill/>
        </p:spPr>
        <p:txBody>
          <a:bodyPr wrap="square">
            <a:spAutoFit/>
          </a:bodyPr>
          <a:lstStyle/>
          <a:p>
            <a:pPr algn="just"/>
            <a:endParaRPr lang="es-AR" dirty="0">
              <a:solidFill>
                <a:srgbClr val="0070C0"/>
              </a:solidFill>
              <a:ea typeface="Adobe Gothic Std B" panose="020B0800000000000000" pitchFamily="34" charset="-128"/>
              <a:cs typeface="Adobe Hebrew" panose="02040503050201020203" pitchFamily="18" charset="-79"/>
            </a:endParaRPr>
          </a:p>
          <a:p>
            <a:pPr algn="just"/>
            <a:r>
              <a:rPr lang="es-AR" sz="1600" b="1" dirty="0">
                <a:solidFill>
                  <a:srgbClr val="0070C0"/>
                </a:solidFill>
                <a:ea typeface="Adobe Gothic Std B" panose="020B0800000000000000" pitchFamily="34" charset="-128"/>
                <a:cs typeface="Adobe Hebrew" panose="02040503050201020203" pitchFamily="18" charset="-79"/>
              </a:rPr>
              <a:t>+ </a:t>
            </a:r>
            <a:r>
              <a:rPr lang="es-AR" sz="1400" dirty="0">
                <a:solidFill>
                  <a:schemeClr val="tx1">
                    <a:lumMod val="65000"/>
                    <a:lumOff val="35000"/>
                  </a:schemeClr>
                </a:solidFill>
                <a:ea typeface="Adobe Gothic Std B" panose="020B0800000000000000" pitchFamily="34" charset="-128"/>
                <a:cs typeface="Adobe Hebrew" panose="02040503050201020203" pitchFamily="18" charset="-79"/>
              </a:rPr>
              <a:t>Protocolo para prevenir, reprimir y sancionar la trata de personas, especialmente mujeres y niños </a:t>
            </a:r>
          </a:p>
          <a:p>
            <a:pPr algn="just"/>
            <a:r>
              <a:rPr lang="es-AR" sz="1400" b="1" dirty="0">
                <a:solidFill>
                  <a:srgbClr val="0070C0"/>
                </a:solidFill>
                <a:ea typeface="Adobe Gothic Std B" panose="020B0800000000000000" pitchFamily="34" charset="-128"/>
                <a:cs typeface="Adobe Hebrew" panose="02040503050201020203" pitchFamily="18" charset="-79"/>
              </a:rPr>
              <a:t>+ </a:t>
            </a:r>
            <a:r>
              <a:rPr lang="es-AR" sz="1400" dirty="0">
                <a:solidFill>
                  <a:schemeClr val="tx1">
                    <a:lumMod val="65000"/>
                    <a:lumOff val="35000"/>
                  </a:schemeClr>
                </a:solidFill>
                <a:ea typeface="Adobe Gothic Std B" panose="020B0800000000000000" pitchFamily="34" charset="-128"/>
                <a:cs typeface="Adobe Hebrew" panose="02040503050201020203" pitchFamily="18" charset="-79"/>
              </a:rPr>
              <a:t> Protocolo contra el tráfico ilícito de migrantes por tierra, mar y aire, que complementa la Convención de las Naciones contra la Delincuencia Organizada Transnacional .   </a:t>
            </a:r>
          </a:p>
          <a:p>
            <a:pPr algn="just"/>
            <a:r>
              <a:rPr lang="es-AR" sz="1400" b="1" dirty="0">
                <a:solidFill>
                  <a:srgbClr val="0070C0"/>
                </a:solidFill>
                <a:ea typeface="Adobe Gothic Std B" panose="020B0800000000000000" pitchFamily="34" charset="-128"/>
                <a:cs typeface="Adobe Hebrew" panose="02040503050201020203" pitchFamily="18" charset="-79"/>
              </a:rPr>
              <a:t>+</a:t>
            </a:r>
            <a:r>
              <a:rPr lang="es-AR" sz="1400" dirty="0">
                <a:solidFill>
                  <a:schemeClr val="tx1">
                    <a:lumMod val="65000"/>
                    <a:lumOff val="35000"/>
                  </a:schemeClr>
                </a:solidFill>
                <a:ea typeface="Adobe Gothic Std B" panose="020B0800000000000000" pitchFamily="34" charset="-128"/>
                <a:cs typeface="Adobe Hebrew" panose="02040503050201020203" pitchFamily="18" charset="-79"/>
              </a:rPr>
              <a:t> Resolución 55/255 de la Asamblea General, de 31 de mayo de 2001 . Anexo. Protocolo contra la fabricación y el tráfico ilícitos de armas de fuego, sus piezas y componentes y municiones, que complementa la Convención de las Naciones Unidas contra la Delincuencia Organizada Transnacional . </a:t>
            </a:r>
          </a:p>
          <a:p>
            <a:pPr algn="just"/>
            <a:endParaRPr lang="es-AR" sz="1400" i="1" dirty="0">
              <a:latin typeface="Adobe Hebrew" panose="02040503050201020203" pitchFamily="18" charset="-79"/>
              <a:ea typeface="Adobe Gothic Std B" panose="020B0800000000000000" pitchFamily="34" charset="-128"/>
              <a:cs typeface="Adobe Hebrew" panose="02040503050201020203" pitchFamily="18" charset="-79"/>
            </a:endParaRPr>
          </a:p>
        </p:txBody>
      </p:sp>
      <p:sp>
        <p:nvSpPr>
          <p:cNvPr id="11" name="CuadroTexto 10">
            <a:extLst>
              <a:ext uri="{FF2B5EF4-FFF2-40B4-BE49-F238E27FC236}">
                <a16:creationId xmlns:a16="http://schemas.microsoft.com/office/drawing/2014/main" id="{B85D27CE-56AE-4CF2-9ED6-636E11F71C62}"/>
              </a:ext>
            </a:extLst>
          </p:cNvPr>
          <p:cNvSpPr txBox="1"/>
          <p:nvPr/>
        </p:nvSpPr>
        <p:spPr>
          <a:xfrm>
            <a:off x="5079940" y="1586519"/>
            <a:ext cx="6953031" cy="1692771"/>
          </a:xfrm>
          <a:prstGeom prst="rect">
            <a:avLst/>
          </a:prstGeom>
          <a:noFill/>
        </p:spPr>
        <p:txBody>
          <a:bodyPr wrap="square">
            <a:spAutoFit/>
          </a:bodyPr>
          <a:lstStyle/>
          <a:p>
            <a:endParaRPr lang="es-AR" dirty="0">
              <a:ea typeface="Adobe Gothic Std B" panose="020B0800000000000000" pitchFamily="34" charset="-128"/>
              <a:cs typeface="Adobe Hebrew" panose="02040503050201020203" pitchFamily="18" charset="-79"/>
            </a:endParaRPr>
          </a:p>
          <a:p>
            <a:pPr algn="just"/>
            <a:r>
              <a:rPr lang="es-AR" sz="1400" i="1" dirty="0">
                <a:solidFill>
                  <a:schemeClr val="tx1">
                    <a:lumMod val="65000"/>
                    <a:lumOff val="35000"/>
                  </a:schemeClr>
                </a:solidFill>
                <a:ea typeface="Adobe Gothic Std B" panose="020B0800000000000000" pitchFamily="34" charset="-128"/>
                <a:cs typeface="Adobe Hebrew" panose="02040503050201020203" pitchFamily="18" charset="-79"/>
              </a:rPr>
              <a:t>Artículo 3.5. 5. Las Partes dispondrán lo necesario para que sus tribunales y demás autoridades jurisdiccionales competentes puedan tener en cuenta las circunstancias de hecho que den particular gravedad a la comisión de los delitos tipificados de conformidad con el párrafo l, del presente artículo, tales como: a) La participación en el delito de un grupo delictivo organizado del que el delincuente forme parte.</a:t>
            </a:r>
          </a:p>
          <a:p>
            <a:pPr marL="285750" indent="-285750">
              <a:buFont typeface="Wingdings" panose="05000000000000000000" pitchFamily="2" charset="2"/>
              <a:buChar char="ü"/>
            </a:pPr>
            <a:endParaRPr lang="es-AR" sz="1600" dirty="0">
              <a:latin typeface="Adobe Hebrew" panose="02040503050201020203" pitchFamily="18" charset="-79"/>
              <a:ea typeface="Adobe Gothic Std B" panose="020B0800000000000000" pitchFamily="34" charset="-128"/>
              <a:cs typeface="Adobe Hebrew" panose="02040503050201020203" pitchFamily="18" charset="-79"/>
            </a:endParaRPr>
          </a:p>
        </p:txBody>
      </p:sp>
      <p:cxnSp>
        <p:nvCxnSpPr>
          <p:cNvPr id="13" name="Conector recto 12">
            <a:extLst>
              <a:ext uri="{FF2B5EF4-FFF2-40B4-BE49-F238E27FC236}">
                <a16:creationId xmlns:a16="http://schemas.microsoft.com/office/drawing/2014/main" id="{986F6B28-B4EE-454B-BC36-60A9FAE3D69D}"/>
              </a:ext>
            </a:extLst>
          </p:cNvPr>
          <p:cNvCxnSpPr/>
          <p:nvPr/>
        </p:nvCxnSpPr>
        <p:spPr>
          <a:xfrm>
            <a:off x="390939" y="888792"/>
            <a:ext cx="1141012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033F0C9C-0C5A-4FC9-9502-76880F73AD1C}"/>
              </a:ext>
            </a:extLst>
          </p:cNvPr>
          <p:cNvSpPr txBox="1"/>
          <p:nvPr/>
        </p:nvSpPr>
        <p:spPr>
          <a:xfrm>
            <a:off x="3458818" y="201524"/>
            <a:ext cx="5963479" cy="523220"/>
          </a:xfrm>
          <a:prstGeom prst="rect">
            <a:avLst/>
          </a:prstGeom>
          <a:noFill/>
        </p:spPr>
        <p:txBody>
          <a:bodyPr wrap="square" rtlCol="0">
            <a:spAutoFit/>
          </a:bodyPr>
          <a:lstStyle/>
          <a:p>
            <a:r>
              <a:rPr lang="es-AR" sz="2800" dirty="0">
                <a:solidFill>
                  <a:schemeClr val="tx1">
                    <a:lumMod val="65000"/>
                    <a:lumOff val="35000"/>
                  </a:schemeClr>
                </a:solidFill>
                <a:ea typeface="Adobe Gothic Std B" panose="020B0800000000000000" pitchFamily="34" charset="-128"/>
                <a:cs typeface="Adobe Hebrew" panose="02040503050201020203" pitchFamily="18" charset="-79"/>
              </a:rPr>
              <a:t>Reconocimiento internacional</a:t>
            </a:r>
          </a:p>
        </p:txBody>
      </p:sp>
      <p:pic>
        <p:nvPicPr>
          <p:cNvPr id="4" name="Imagen 3">
            <a:extLst>
              <a:ext uri="{FF2B5EF4-FFF2-40B4-BE49-F238E27FC236}">
                <a16:creationId xmlns:a16="http://schemas.microsoft.com/office/drawing/2014/main" id="{4E0C66AB-3DBE-4017-A835-BCA4C60CCA22}"/>
              </a:ext>
            </a:extLst>
          </p:cNvPr>
          <p:cNvPicPr>
            <a:picLocks noChangeAspect="1"/>
          </p:cNvPicPr>
          <p:nvPr/>
        </p:nvPicPr>
        <p:blipFill>
          <a:blip r:embed="rId2"/>
          <a:stretch>
            <a:fillRect/>
          </a:stretch>
        </p:blipFill>
        <p:spPr>
          <a:xfrm>
            <a:off x="272021" y="1690713"/>
            <a:ext cx="4645633" cy="1738287"/>
          </a:xfrm>
          <a:prstGeom prst="rect">
            <a:avLst/>
          </a:prstGeom>
        </p:spPr>
      </p:pic>
      <p:pic>
        <p:nvPicPr>
          <p:cNvPr id="6" name="Imagen 5">
            <a:extLst>
              <a:ext uri="{FF2B5EF4-FFF2-40B4-BE49-F238E27FC236}">
                <a16:creationId xmlns:a16="http://schemas.microsoft.com/office/drawing/2014/main" id="{142C479C-61F5-417E-9513-C08F3A6CF744}"/>
              </a:ext>
            </a:extLst>
          </p:cNvPr>
          <p:cNvPicPr>
            <a:picLocks noChangeAspect="1"/>
          </p:cNvPicPr>
          <p:nvPr/>
        </p:nvPicPr>
        <p:blipFill>
          <a:blip r:embed="rId3"/>
          <a:stretch>
            <a:fillRect/>
          </a:stretch>
        </p:blipFill>
        <p:spPr>
          <a:xfrm>
            <a:off x="1318591" y="3770798"/>
            <a:ext cx="2345635" cy="2370722"/>
          </a:xfrm>
          <a:prstGeom prst="rect">
            <a:avLst/>
          </a:prstGeom>
        </p:spPr>
      </p:pic>
    </p:spTree>
    <p:extLst>
      <p:ext uri="{BB962C8B-B14F-4D97-AF65-F5344CB8AC3E}">
        <p14:creationId xmlns:p14="http://schemas.microsoft.com/office/powerpoint/2010/main" val="51042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9749392-B6C7-4292-A206-D783CE872DCA}"/>
              </a:ext>
            </a:extLst>
          </p:cNvPr>
          <p:cNvSpPr txBox="1"/>
          <p:nvPr/>
        </p:nvSpPr>
        <p:spPr>
          <a:xfrm>
            <a:off x="5698435" y="3603942"/>
            <a:ext cx="6321287" cy="2062103"/>
          </a:xfrm>
          <a:prstGeom prst="rect">
            <a:avLst/>
          </a:prstGeom>
          <a:noFill/>
        </p:spPr>
        <p:txBody>
          <a:bodyPr wrap="square" rtlCol="0">
            <a:spAutoFit/>
          </a:bodyPr>
          <a:lstStyle/>
          <a:p>
            <a:pPr marL="285750" indent="-285750" algn="just">
              <a:buFont typeface="Wingdings" panose="05000000000000000000" pitchFamily="2" charset="2"/>
              <a:buChar char="§"/>
            </a:pPr>
            <a:r>
              <a:rPr lang="es-AR" sz="1600" dirty="0">
                <a:solidFill>
                  <a:schemeClr val="tx1">
                    <a:lumMod val="65000"/>
                    <a:lumOff val="35000"/>
                  </a:schemeClr>
                </a:solidFill>
              </a:rPr>
              <a:t>grupo social con una estructura y miembros que se organizan para cometer acciones delictivas- ilegales.</a:t>
            </a:r>
          </a:p>
          <a:p>
            <a:pPr marL="285750" indent="-285750" algn="just">
              <a:buFont typeface="Wingdings" panose="05000000000000000000" pitchFamily="2" charset="2"/>
              <a:buChar char="§"/>
            </a:pPr>
            <a:endParaRPr lang="es-AR" sz="1600" dirty="0">
              <a:solidFill>
                <a:schemeClr val="tx1">
                  <a:lumMod val="65000"/>
                  <a:lumOff val="35000"/>
                </a:schemeClr>
              </a:solidFill>
            </a:endParaRPr>
          </a:p>
          <a:p>
            <a:pPr marL="285750" indent="-285750" algn="just">
              <a:buFont typeface="Wingdings" panose="05000000000000000000" pitchFamily="2" charset="2"/>
              <a:buChar char="§"/>
            </a:pPr>
            <a:r>
              <a:rPr lang="es-AR" sz="1600" dirty="0">
                <a:solidFill>
                  <a:schemeClr val="tx1">
                    <a:lumMod val="65000"/>
                    <a:lumOff val="35000"/>
                  </a:schemeClr>
                </a:solidFill>
              </a:rPr>
              <a:t>su finalidad es obtener un beneficio económico en el menor tiempo posible. Sobreviven a través de la violencia y la </a:t>
            </a:r>
            <a:r>
              <a:rPr lang="es-AR" sz="1600" b="1" dirty="0">
                <a:solidFill>
                  <a:schemeClr val="accent2"/>
                </a:solidFill>
              </a:rPr>
              <a:t>corrupción</a:t>
            </a:r>
            <a:r>
              <a:rPr lang="es-AR" sz="1600" dirty="0">
                <a:solidFill>
                  <a:schemeClr val="tx1">
                    <a:lumMod val="65000"/>
                    <a:lumOff val="35000"/>
                  </a:schemeClr>
                </a:solidFill>
              </a:rPr>
              <a:t>. </a:t>
            </a:r>
          </a:p>
          <a:p>
            <a:pPr marL="285750" indent="-285750" algn="just">
              <a:buFont typeface="Wingdings" panose="05000000000000000000" pitchFamily="2" charset="2"/>
              <a:buChar char="§"/>
            </a:pPr>
            <a:endParaRPr lang="es-AR" sz="1600" dirty="0">
              <a:solidFill>
                <a:schemeClr val="tx1">
                  <a:lumMod val="65000"/>
                  <a:lumOff val="35000"/>
                </a:schemeClr>
              </a:solidFill>
            </a:endParaRPr>
          </a:p>
          <a:p>
            <a:pPr marL="285750" indent="-285750" algn="just">
              <a:buFont typeface="Wingdings" panose="05000000000000000000" pitchFamily="2" charset="2"/>
              <a:buChar char="§"/>
            </a:pPr>
            <a:r>
              <a:rPr lang="es-AR" sz="1600" dirty="0">
                <a:solidFill>
                  <a:schemeClr val="tx1">
                    <a:lumMod val="65000"/>
                    <a:lumOff val="35000"/>
                  </a:schemeClr>
                </a:solidFill>
              </a:rPr>
              <a:t>fenómeno complejo y con dificultades para su estudio.</a:t>
            </a:r>
          </a:p>
        </p:txBody>
      </p:sp>
      <p:sp>
        <p:nvSpPr>
          <p:cNvPr id="5" name="CuadroTexto 4">
            <a:extLst>
              <a:ext uri="{FF2B5EF4-FFF2-40B4-BE49-F238E27FC236}">
                <a16:creationId xmlns:a16="http://schemas.microsoft.com/office/drawing/2014/main" id="{7F96D64A-63E6-41E9-A22C-BDC9712A885A}"/>
              </a:ext>
            </a:extLst>
          </p:cNvPr>
          <p:cNvSpPr txBox="1"/>
          <p:nvPr/>
        </p:nvSpPr>
        <p:spPr>
          <a:xfrm>
            <a:off x="6533320" y="604221"/>
            <a:ext cx="4041913" cy="2308324"/>
          </a:xfrm>
          <a:prstGeom prst="rect">
            <a:avLst/>
          </a:prstGeom>
          <a:noFill/>
        </p:spPr>
        <p:txBody>
          <a:bodyPr wrap="square" rtlCol="0">
            <a:spAutoFit/>
          </a:bodyPr>
          <a:lstStyle/>
          <a:p>
            <a:pPr algn="just"/>
            <a:r>
              <a:rPr lang="es-AR" sz="1600" dirty="0">
                <a:solidFill>
                  <a:srgbClr val="0070C0"/>
                </a:solidFill>
              </a:rPr>
              <a:t>Grupo estructurado </a:t>
            </a:r>
            <a:r>
              <a:rPr lang="es-AR" sz="1600" dirty="0">
                <a:solidFill>
                  <a:schemeClr val="tx1">
                    <a:lumMod val="65000"/>
                    <a:lumOff val="35000"/>
                  </a:schemeClr>
                </a:solidFill>
              </a:rPr>
              <a:t>de tres o más personas que exista durante </a:t>
            </a:r>
            <a:r>
              <a:rPr lang="es-AR" sz="1600" dirty="0">
                <a:solidFill>
                  <a:srgbClr val="0070C0"/>
                </a:solidFill>
              </a:rPr>
              <a:t>cierto tiempo </a:t>
            </a:r>
            <a:r>
              <a:rPr lang="es-AR" sz="1600" dirty="0">
                <a:solidFill>
                  <a:schemeClr val="tx1">
                    <a:lumMod val="65000"/>
                    <a:lumOff val="35000"/>
                  </a:schemeClr>
                </a:solidFill>
              </a:rPr>
              <a:t>y que actúe concertadamente con el propósito de cometer uno o más </a:t>
            </a:r>
            <a:r>
              <a:rPr lang="es-AR" sz="1600" dirty="0">
                <a:solidFill>
                  <a:srgbClr val="0070C0"/>
                </a:solidFill>
              </a:rPr>
              <a:t>delitos graves</a:t>
            </a:r>
            <a:r>
              <a:rPr lang="es-AR" sz="1600" dirty="0">
                <a:solidFill>
                  <a:schemeClr val="tx1">
                    <a:lumMod val="65000"/>
                    <a:lumOff val="35000"/>
                  </a:schemeClr>
                </a:solidFill>
              </a:rPr>
              <a:t> o delitos tipificados con arreglo a la presente Convención con miras a obtener, directa o indirectamente, </a:t>
            </a:r>
            <a:r>
              <a:rPr lang="es-AR" sz="1600" dirty="0">
                <a:solidFill>
                  <a:srgbClr val="0070C0"/>
                </a:solidFill>
              </a:rPr>
              <a:t>un beneficio económico u otro beneficio de orden material.</a:t>
            </a:r>
          </a:p>
        </p:txBody>
      </p:sp>
      <p:sp>
        <p:nvSpPr>
          <p:cNvPr id="7" name="Rectángulo 6">
            <a:extLst>
              <a:ext uri="{FF2B5EF4-FFF2-40B4-BE49-F238E27FC236}">
                <a16:creationId xmlns:a16="http://schemas.microsoft.com/office/drawing/2014/main" id="{5A10A4C4-16A7-4ADB-ABD6-085152F3919B}"/>
              </a:ext>
            </a:extLst>
          </p:cNvPr>
          <p:cNvSpPr/>
          <p:nvPr/>
        </p:nvSpPr>
        <p:spPr>
          <a:xfrm>
            <a:off x="-1" y="0"/>
            <a:ext cx="4996070" cy="6858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Título 1">
            <a:extLst>
              <a:ext uri="{FF2B5EF4-FFF2-40B4-BE49-F238E27FC236}">
                <a16:creationId xmlns:a16="http://schemas.microsoft.com/office/drawing/2014/main" id="{3BD2A6FD-C29A-4590-BC06-0D2321B8CD10}"/>
              </a:ext>
            </a:extLst>
          </p:cNvPr>
          <p:cNvSpPr txBox="1">
            <a:spLocks/>
          </p:cNvSpPr>
          <p:nvPr/>
        </p:nvSpPr>
        <p:spPr>
          <a:xfrm>
            <a:off x="318590" y="654296"/>
            <a:ext cx="4303643" cy="1081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800" b="1" dirty="0">
                <a:solidFill>
                  <a:schemeClr val="bg1">
                    <a:lumMod val="95000"/>
                  </a:schemeClr>
                </a:solidFill>
              </a:rPr>
              <a:t>Concepto  Características</a:t>
            </a:r>
          </a:p>
        </p:txBody>
      </p:sp>
      <p:pic>
        <p:nvPicPr>
          <p:cNvPr id="12" name="Imagen 11">
            <a:extLst>
              <a:ext uri="{FF2B5EF4-FFF2-40B4-BE49-F238E27FC236}">
                <a16:creationId xmlns:a16="http://schemas.microsoft.com/office/drawing/2014/main" id="{A95A8F8B-FE68-4ACB-A6FC-842FB9E81B06}"/>
              </a:ext>
            </a:extLst>
          </p:cNvPr>
          <p:cNvPicPr>
            <a:picLocks noChangeAspect="1"/>
          </p:cNvPicPr>
          <p:nvPr/>
        </p:nvPicPr>
        <p:blipFill>
          <a:blip r:embed="rId2"/>
          <a:stretch>
            <a:fillRect/>
          </a:stretch>
        </p:blipFill>
        <p:spPr>
          <a:xfrm rot="19660390">
            <a:off x="599059" y="3946246"/>
            <a:ext cx="3742703" cy="1633922"/>
          </a:xfrm>
          <a:prstGeom prst="rect">
            <a:avLst/>
          </a:prstGeom>
        </p:spPr>
      </p:pic>
    </p:spTree>
    <p:extLst>
      <p:ext uri="{BB962C8B-B14F-4D97-AF65-F5344CB8AC3E}">
        <p14:creationId xmlns:p14="http://schemas.microsoft.com/office/powerpoint/2010/main" val="413034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4E51E-53BC-4BAB-9892-20453E20BE77}"/>
              </a:ext>
            </a:extLst>
          </p:cNvPr>
          <p:cNvSpPr>
            <a:spLocks noGrp="1"/>
          </p:cNvSpPr>
          <p:nvPr>
            <p:ph type="title"/>
          </p:nvPr>
        </p:nvSpPr>
        <p:spPr>
          <a:xfrm>
            <a:off x="838200" y="365125"/>
            <a:ext cx="10515600" cy="973345"/>
          </a:xfrm>
        </p:spPr>
        <p:txBody>
          <a:bodyPr>
            <a:normAutofit fontScale="90000"/>
          </a:bodyPr>
          <a:lstStyle/>
          <a:p>
            <a:r>
              <a:rPr lang="es-AR" sz="4000" dirty="0">
                <a:solidFill>
                  <a:srgbClr val="0070C0"/>
                </a:solidFill>
                <a:latin typeface="+mn-lt"/>
              </a:rPr>
              <a:t>Delitos entendidos como crimen organizado</a:t>
            </a:r>
            <a:br>
              <a:rPr lang="es-AR" sz="4000" dirty="0">
                <a:latin typeface="Arial Black" panose="020B0A04020102020204" pitchFamily="34" charset="0"/>
              </a:rPr>
            </a:br>
            <a:endParaRPr lang="es-AR" sz="40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6FD10C02-2A3C-493A-A764-B2305B639536}"/>
              </a:ext>
            </a:extLst>
          </p:cNvPr>
          <p:cNvSpPr>
            <a:spLocks noGrp="1"/>
          </p:cNvSpPr>
          <p:nvPr>
            <p:ph idx="1"/>
          </p:nvPr>
        </p:nvSpPr>
        <p:spPr>
          <a:xfrm>
            <a:off x="599660" y="1338470"/>
            <a:ext cx="9140688" cy="4351338"/>
          </a:xfrm>
        </p:spPr>
        <p:txBody>
          <a:bodyPr>
            <a:normAutofit fontScale="92500" lnSpcReduction="20000"/>
          </a:bodyPr>
          <a:lstStyle/>
          <a:p>
            <a:pPr marL="0" indent="0">
              <a:buNone/>
            </a:pPr>
            <a:r>
              <a:rPr lang="es-AR" dirty="0">
                <a:solidFill>
                  <a:schemeClr val="tx1">
                    <a:lumMod val="65000"/>
                    <a:lumOff val="35000"/>
                  </a:schemeClr>
                </a:solidFill>
                <a:cs typeface="Adobe Hebrew" panose="02040503050201020203" pitchFamily="18" charset="-79"/>
              </a:rPr>
              <a:t>De acuerdo a la Oficina de las Naciones Unidas contra la Droga y el Delito (UNOCD), entre los delitos que se registran dentro de este universo del crimen organizado se destacan:</a:t>
            </a:r>
          </a:p>
          <a:p>
            <a:pPr marL="0" indent="0">
              <a:buNone/>
            </a:pPr>
            <a:endParaRPr lang="es-AR" dirty="0">
              <a:solidFill>
                <a:schemeClr val="tx1">
                  <a:lumMod val="65000"/>
                  <a:lumOff val="35000"/>
                </a:schemeClr>
              </a:solidFill>
              <a:cs typeface="Adobe Hebrew" panose="02040503050201020203" pitchFamily="18" charset="-79"/>
            </a:endParaRPr>
          </a:p>
          <a:p>
            <a:pPr marL="0" indent="0">
              <a:buNone/>
            </a:pPr>
            <a:r>
              <a:rPr lang="es-AR" dirty="0">
                <a:solidFill>
                  <a:schemeClr val="accent2"/>
                </a:solidFill>
                <a:cs typeface="Adobe Hebrew" panose="02040503050201020203" pitchFamily="18" charset="-79"/>
              </a:rPr>
              <a:t>1- el tráfico de drogas</a:t>
            </a:r>
          </a:p>
          <a:p>
            <a:pPr marL="0" indent="0">
              <a:buNone/>
            </a:pPr>
            <a:r>
              <a:rPr lang="es-AR" dirty="0">
                <a:solidFill>
                  <a:schemeClr val="accent2"/>
                </a:solidFill>
                <a:cs typeface="Adobe Hebrew" panose="02040503050201020203" pitchFamily="18" charset="-79"/>
              </a:rPr>
              <a:t>2- la trata de personas</a:t>
            </a:r>
          </a:p>
          <a:p>
            <a:pPr marL="0" indent="0">
              <a:buNone/>
            </a:pPr>
            <a:r>
              <a:rPr lang="es-AR" dirty="0">
                <a:solidFill>
                  <a:schemeClr val="accent2"/>
                </a:solidFill>
                <a:cs typeface="Adobe Hebrew" panose="02040503050201020203" pitchFamily="18" charset="-79"/>
              </a:rPr>
              <a:t>3- el tráfico ilícito de armas de fuego</a:t>
            </a:r>
          </a:p>
          <a:p>
            <a:pPr marL="0" indent="0">
              <a:buNone/>
            </a:pPr>
            <a:r>
              <a:rPr lang="es-AR" dirty="0">
                <a:solidFill>
                  <a:schemeClr val="accent2"/>
                </a:solidFill>
                <a:cs typeface="Adobe Hebrew" panose="02040503050201020203" pitchFamily="18" charset="-79"/>
              </a:rPr>
              <a:t>4- el tráfico ilícito de recursos naturales</a:t>
            </a:r>
          </a:p>
          <a:p>
            <a:pPr marL="0" indent="0">
              <a:buNone/>
            </a:pPr>
            <a:r>
              <a:rPr lang="es-AR" dirty="0">
                <a:solidFill>
                  <a:schemeClr val="accent2"/>
                </a:solidFill>
                <a:cs typeface="Adobe Hebrew" panose="02040503050201020203" pitchFamily="18" charset="-79"/>
              </a:rPr>
              <a:t>5- el comercio ilegal de flora y fauna</a:t>
            </a:r>
          </a:p>
          <a:p>
            <a:pPr marL="0" indent="0">
              <a:buNone/>
            </a:pPr>
            <a:r>
              <a:rPr lang="es-AR" dirty="0">
                <a:solidFill>
                  <a:schemeClr val="accent2"/>
                </a:solidFill>
                <a:cs typeface="Adobe Hebrew" panose="02040503050201020203" pitchFamily="18" charset="-79"/>
              </a:rPr>
              <a:t>6- la venta de medicamentos adulterados y</a:t>
            </a:r>
          </a:p>
          <a:p>
            <a:pPr marL="0" indent="0">
              <a:buNone/>
            </a:pPr>
            <a:r>
              <a:rPr lang="es-AR" dirty="0">
                <a:solidFill>
                  <a:schemeClr val="accent2"/>
                </a:solidFill>
                <a:cs typeface="Adobe Hebrew" panose="02040503050201020203" pitchFamily="18" charset="-79"/>
              </a:rPr>
              <a:t>7- la delincuencia cibernética.</a:t>
            </a:r>
          </a:p>
        </p:txBody>
      </p:sp>
      <p:sp>
        <p:nvSpPr>
          <p:cNvPr id="4" name="Rectángulo: esquinas redondeadas 3">
            <a:extLst>
              <a:ext uri="{FF2B5EF4-FFF2-40B4-BE49-F238E27FC236}">
                <a16:creationId xmlns:a16="http://schemas.microsoft.com/office/drawing/2014/main" id="{FCD753EB-7BEB-4884-BF23-D90B915CF53C}"/>
              </a:ext>
            </a:extLst>
          </p:cNvPr>
          <p:cNvSpPr/>
          <p:nvPr/>
        </p:nvSpPr>
        <p:spPr>
          <a:xfrm>
            <a:off x="9129092" y="4256180"/>
            <a:ext cx="2835965" cy="1139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5F7CADF3-C6EF-48E7-BCEB-7422C1D683A5}"/>
              </a:ext>
            </a:extLst>
          </p:cNvPr>
          <p:cNvSpPr txBox="1"/>
          <p:nvPr/>
        </p:nvSpPr>
        <p:spPr>
          <a:xfrm>
            <a:off x="9561443" y="4330493"/>
            <a:ext cx="2266121" cy="923330"/>
          </a:xfrm>
          <a:prstGeom prst="rect">
            <a:avLst/>
          </a:prstGeom>
          <a:noFill/>
        </p:spPr>
        <p:txBody>
          <a:bodyPr wrap="square" rtlCol="0">
            <a:spAutoFit/>
          </a:bodyPr>
          <a:lstStyle/>
          <a:p>
            <a:r>
              <a:rPr lang="es-AR" dirty="0">
                <a:solidFill>
                  <a:schemeClr val="tx1">
                    <a:lumMod val="65000"/>
                    <a:lumOff val="35000"/>
                  </a:schemeClr>
                </a:solidFill>
              </a:rPr>
              <a:t>Importancia de una visión amplia sobre los mismos.</a:t>
            </a:r>
          </a:p>
        </p:txBody>
      </p:sp>
      <p:sp>
        <p:nvSpPr>
          <p:cNvPr id="7" name="Flecha: doblada hacia arriba 6">
            <a:extLst>
              <a:ext uri="{FF2B5EF4-FFF2-40B4-BE49-F238E27FC236}">
                <a16:creationId xmlns:a16="http://schemas.microsoft.com/office/drawing/2014/main" id="{5EF4CDFE-7B7A-4505-92D7-826E7273701F}"/>
              </a:ext>
            </a:extLst>
          </p:cNvPr>
          <p:cNvSpPr/>
          <p:nvPr/>
        </p:nvSpPr>
        <p:spPr>
          <a:xfrm>
            <a:off x="2511287" y="5519530"/>
            <a:ext cx="8183217" cy="278456"/>
          </a:xfrm>
          <a:prstGeom prst="bentUpArrow">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9250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FB8DE-C33E-4B6A-9353-F42784D90D24}"/>
              </a:ext>
            </a:extLst>
          </p:cNvPr>
          <p:cNvSpPr>
            <a:spLocks noGrp="1"/>
          </p:cNvSpPr>
          <p:nvPr>
            <p:ph type="title"/>
          </p:nvPr>
        </p:nvSpPr>
        <p:spPr>
          <a:xfrm>
            <a:off x="363681" y="196164"/>
            <a:ext cx="11464637" cy="969745"/>
          </a:xfrm>
        </p:spPr>
        <p:txBody>
          <a:bodyPr>
            <a:normAutofit fontScale="90000"/>
          </a:bodyPr>
          <a:lstStyle/>
          <a:p>
            <a:r>
              <a:rPr lang="es-AR" sz="3600" dirty="0">
                <a:solidFill>
                  <a:srgbClr val="0070C0"/>
                </a:solidFill>
                <a:latin typeface="Arial Black" panose="020B0A04020102020204" pitchFamily="34" charset="0"/>
              </a:rPr>
              <a:t>Panorama de actividades de CO en Argentina</a:t>
            </a:r>
          </a:p>
        </p:txBody>
      </p:sp>
      <p:pic>
        <p:nvPicPr>
          <p:cNvPr id="5" name="Imagen 4">
            <a:extLst>
              <a:ext uri="{FF2B5EF4-FFF2-40B4-BE49-F238E27FC236}">
                <a16:creationId xmlns:a16="http://schemas.microsoft.com/office/drawing/2014/main" id="{8A6E760E-1717-4698-96C4-1012918FD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 y="2852220"/>
            <a:ext cx="2844456" cy="1515375"/>
          </a:xfrm>
          <a:prstGeom prst="rect">
            <a:avLst/>
          </a:prstGeom>
        </p:spPr>
      </p:pic>
      <p:pic>
        <p:nvPicPr>
          <p:cNvPr id="9" name="Imagen 8" descr="Icono&#10;&#10;Descripción generada automáticamente">
            <a:extLst>
              <a:ext uri="{FF2B5EF4-FFF2-40B4-BE49-F238E27FC236}">
                <a16:creationId xmlns:a16="http://schemas.microsoft.com/office/drawing/2014/main" id="{7008AE07-8B93-4749-A54D-63CB3DE0C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30" y="4523926"/>
            <a:ext cx="1865376" cy="1865376"/>
          </a:xfrm>
          <a:prstGeom prst="rect">
            <a:avLst/>
          </a:prstGeom>
        </p:spPr>
      </p:pic>
      <p:grpSp>
        <p:nvGrpSpPr>
          <p:cNvPr id="20" name="Grupo 19">
            <a:extLst>
              <a:ext uri="{FF2B5EF4-FFF2-40B4-BE49-F238E27FC236}">
                <a16:creationId xmlns:a16="http://schemas.microsoft.com/office/drawing/2014/main" id="{C11BA6C5-2B75-4EE0-8618-9F8BCEEDC926}"/>
              </a:ext>
            </a:extLst>
          </p:cNvPr>
          <p:cNvGrpSpPr/>
          <p:nvPr/>
        </p:nvGrpSpPr>
        <p:grpSpPr>
          <a:xfrm>
            <a:off x="2923446" y="4938641"/>
            <a:ext cx="5042453" cy="517973"/>
            <a:chOff x="4724400" y="1872610"/>
            <a:chExt cx="5042453" cy="517973"/>
          </a:xfrm>
        </p:grpSpPr>
        <p:sp>
          <p:nvSpPr>
            <p:cNvPr id="10" name="CuadroTexto 9">
              <a:extLst>
                <a:ext uri="{FF2B5EF4-FFF2-40B4-BE49-F238E27FC236}">
                  <a16:creationId xmlns:a16="http://schemas.microsoft.com/office/drawing/2014/main" id="{ABFECAF3-8852-455F-8092-01212977AF9D}"/>
                </a:ext>
              </a:extLst>
            </p:cNvPr>
            <p:cNvSpPr txBox="1"/>
            <p:nvPr/>
          </p:nvSpPr>
          <p:spPr>
            <a:xfrm>
              <a:off x="4784035" y="1946931"/>
              <a:ext cx="4982818" cy="369332"/>
            </a:xfrm>
            <a:prstGeom prst="rect">
              <a:avLst/>
            </a:prstGeom>
            <a:noFill/>
          </p:spPr>
          <p:txBody>
            <a:bodyPr wrap="square" rtlCol="0">
              <a:spAutoFit/>
            </a:bodyPr>
            <a:lstStyle/>
            <a:p>
              <a:r>
                <a:rPr lang="es-AR" dirty="0">
                  <a:solidFill>
                    <a:schemeClr val="tx1">
                      <a:lumMod val="65000"/>
                      <a:lumOff val="35000"/>
                    </a:schemeClr>
                  </a:solidFill>
                </a:rPr>
                <a:t>El robo automotor y la venta ilegal autopartes</a:t>
              </a:r>
            </a:p>
          </p:txBody>
        </p:sp>
        <p:sp>
          <p:nvSpPr>
            <p:cNvPr id="11" name="Rectángulo: esquinas redondeadas 10">
              <a:extLst>
                <a:ext uri="{FF2B5EF4-FFF2-40B4-BE49-F238E27FC236}">
                  <a16:creationId xmlns:a16="http://schemas.microsoft.com/office/drawing/2014/main" id="{4F3140B5-49EF-4BC3-B614-B134101A6140}"/>
                </a:ext>
              </a:extLst>
            </p:cNvPr>
            <p:cNvSpPr/>
            <p:nvPr/>
          </p:nvSpPr>
          <p:spPr>
            <a:xfrm>
              <a:off x="4724400" y="1872610"/>
              <a:ext cx="4982818" cy="51797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21" name="Grupo 20">
            <a:extLst>
              <a:ext uri="{FF2B5EF4-FFF2-40B4-BE49-F238E27FC236}">
                <a16:creationId xmlns:a16="http://schemas.microsoft.com/office/drawing/2014/main" id="{42F232BE-92B5-4851-9903-D7DAE7B2EE10}"/>
              </a:ext>
            </a:extLst>
          </p:cNvPr>
          <p:cNvGrpSpPr/>
          <p:nvPr/>
        </p:nvGrpSpPr>
        <p:grpSpPr>
          <a:xfrm>
            <a:off x="2923446" y="3191560"/>
            <a:ext cx="5042453" cy="517973"/>
            <a:chOff x="4724400" y="5563339"/>
            <a:chExt cx="5042453" cy="517973"/>
          </a:xfrm>
        </p:grpSpPr>
        <p:sp>
          <p:nvSpPr>
            <p:cNvPr id="13" name="CuadroTexto 12">
              <a:extLst>
                <a:ext uri="{FF2B5EF4-FFF2-40B4-BE49-F238E27FC236}">
                  <a16:creationId xmlns:a16="http://schemas.microsoft.com/office/drawing/2014/main" id="{3A44439A-FC86-49D6-970F-4F96A63D05D9}"/>
                </a:ext>
              </a:extLst>
            </p:cNvPr>
            <p:cNvSpPr txBox="1"/>
            <p:nvPr/>
          </p:nvSpPr>
          <p:spPr>
            <a:xfrm>
              <a:off x="6202018" y="5637660"/>
              <a:ext cx="3564835" cy="369332"/>
            </a:xfrm>
            <a:prstGeom prst="rect">
              <a:avLst/>
            </a:prstGeom>
            <a:noFill/>
          </p:spPr>
          <p:txBody>
            <a:bodyPr wrap="square" rtlCol="0">
              <a:spAutoFit/>
            </a:bodyPr>
            <a:lstStyle/>
            <a:p>
              <a:r>
                <a:rPr lang="es-AR" dirty="0">
                  <a:solidFill>
                    <a:schemeClr val="tx1">
                      <a:lumMod val="65000"/>
                      <a:lumOff val="35000"/>
                    </a:schemeClr>
                  </a:solidFill>
                </a:rPr>
                <a:t>Lavado de Activos</a:t>
              </a:r>
            </a:p>
          </p:txBody>
        </p:sp>
        <p:sp>
          <p:nvSpPr>
            <p:cNvPr id="14" name="Rectángulo: esquinas redondeadas 13">
              <a:extLst>
                <a:ext uri="{FF2B5EF4-FFF2-40B4-BE49-F238E27FC236}">
                  <a16:creationId xmlns:a16="http://schemas.microsoft.com/office/drawing/2014/main" id="{4A69F6F8-EFC6-4F54-8737-9F11C1371512}"/>
                </a:ext>
              </a:extLst>
            </p:cNvPr>
            <p:cNvSpPr/>
            <p:nvPr/>
          </p:nvSpPr>
          <p:spPr>
            <a:xfrm>
              <a:off x="4724400" y="5563339"/>
              <a:ext cx="4982818" cy="51797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16" name="Imagen 15">
            <a:extLst>
              <a:ext uri="{FF2B5EF4-FFF2-40B4-BE49-F238E27FC236}">
                <a16:creationId xmlns:a16="http://schemas.microsoft.com/office/drawing/2014/main" id="{2B4A930E-65A3-4426-8F45-92594A635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1" y="1165909"/>
            <a:ext cx="2275074" cy="1279729"/>
          </a:xfrm>
          <a:prstGeom prst="rect">
            <a:avLst/>
          </a:prstGeom>
        </p:spPr>
      </p:pic>
      <p:grpSp>
        <p:nvGrpSpPr>
          <p:cNvPr id="19" name="Grupo 18">
            <a:extLst>
              <a:ext uri="{FF2B5EF4-FFF2-40B4-BE49-F238E27FC236}">
                <a16:creationId xmlns:a16="http://schemas.microsoft.com/office/drawing/2014/main" id="{6BAEF5E8-C00B-4A32-B704-B70183336C39}"/>
              </a:ext>
            </a:extLst>
          </p:cNvPr>
          <p:cNvGrpSpPr/>
          <p:nvPr/>
        </p:nvGrpSpPr>
        <p:grpSpPr>
          <a:xfrm>
            <a:off x="2983081" y="1521917"/>
            <a:ext cx="4982818" cy="517973"/>
            <a:chOff x="4784035" y="3550891"/>
            <a:chExt cx="4982818" cy="517973"/>
          </a:xfrm>
        </p:grpSpPr>
        <p:sp>
          <p:nvSpPr>
            <p:cNvPr id="17" name="Rectángulo: esquinas redondeadas 16">
              <a:extLst>
                <a:ext uri="{FF2B5EF4-FFF2-40B4-BE49-F238E27FC236}">
                  <a16:creationId xmlns:a16="http://schemas.microsoft.com/office/drawing/2014/main" id="{BD0659B8-DE13-4390-B465-736C365305BF}"/>
                </a:ext>
              </a:extLst>
            </p:cNvPr>
            <p:cNvSpPr/>
            <p:nvPr/>
          </p:nvSpPr>
          <p:spPr>
            <a:xfrm>
              <a:off x="4784035" y="3550891"/>
              <a:ext cx="4982818" cy="51797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CuadroTexto 17">
              <a:extLst>
                <a:ext uri="{FF2B5EF4-FFF2-40B4-BE49-F238E27FC236}">
                  <a16:creationId xmlns:a16="http://schemas.microsoft.com/office/drawing/2014/main" id="{BCF3A17E-66C9-4CB1-85C0-297EE54EA02F}"/>
                </a:ext>
              </a:extLst>
            </p:cNvPr>
            <p:cNvSpPr txBox="1"/>
            <p:nvPr/>
          </p:nvSpPr>
          <p:spPr>
            <a:xfrm>
              <a:off x="6420679" y="3632580"/>
              <a:ext cx="2339008" cy="369332"/>
            </a:xfrm>
            <a:prstGeom prst="rect">
              <a:avLst/>
            </a:prstGeom>
            <a:noFill/>
          </p:spPr>
          <p:txBody>
            <a:bodyPr wrap="square" rtlCol="0">
              <a:spAutoFit/>
            </a:bodyPr>
            <a:lstStyle/>
            <a:p>
              <a:r>
                <a:rPr lang="es-AR" dirty="0">
                  <a:solidFill>
                    <a:schemeClr val="tx1">
                      <a:lumMod val="65000"/>
                      <a:lumOff val="35000"/>
                    </a:schemeClr>
                  </a:solidFill>
                </a:rPr>
                <a:t>Narcotráfico</a:t>
              </a:r>
            </a:p>
          </p:txBody>
        </p:sp>
      </p:grpSp>
      <p:sp>
        <p:nvSpPr>
          <p:cNvPr id="22" name="Abrir llave 21">
            <a:extLst>
              <a:ext uri="{FF2B5EF4-FFF2-40B4-BE49-F238E27FC236}">
                <a16:creationId xmlns:a16="http://schemas.microsoft.com/office/drawing/2014/main" id="{6A95E1DA-8441-454E-A7F9-ACC3F3812FE1}"/>
              </a:ext>
            </a:extLst>
          </p:cNvPr>
          <p:cNvSpPr/>
          <p:nvPr/>
        </p:nvSpPr>
        <p:spPr>
          <a:xfrm rot="10800000">
            <a:off x="7965899" y="1165909"/>
            <a:ext cx="899805" cy="50228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3" name="CuadroTexto 22">
            <a:extLst>
              <a:ext uri="{FF2B5EF4-FFF2-40B4-BE49-F238E27FC236}">
                <a16:creationId xmlns:a16="http://schemas.microsoft.com/office/drawing/2014/main" id="{186F0364-F6A0-4B37-9B05-BC9D7561720E}"/>
              </a:ext>
            </a:extLst>
          </p:cNvPr>
          <p:cNvSpPr txBox="1"/>
          <p:nvPr/>
        </p:nvSpPr>
        <p:spPr>
          <a:xfrm>
            <a:off x="9268554" y="2232205"/>
            <a:ext cx="2610678" cy="1477328"/>
          </a:xfrm>
          <a:prstGeom prst="rect">
            <a:avLst/>
          </a:prstGeom>
          <a:noFill/>
        </p:spPr>
        <p:txBody>
          <a:bodyPr wrap="square" rtlCol="0">
            <a:spAutoFit/>
          </a:bodyPr>
          <a:lstStyle/>
          <a:p>
            <a:pPr algn="ctr"/>
            <a:r>
              <a:rPr lang="es-AR" dirty="0">
                <a:solidFill>
                  <a:schemeClr val="tx1">
                    <a:lumMod val="65000"/>
                    <a:lumOff val="35000"/>
                  </a:schemeClr>
                </a:solidFill>
              </a:rPr>
              <a:t>las economías ilegales asociadas a</a:t>
            </a:r>
          </a:p>
          <a:p>
            <a:pPr algn="ctr"/>
            <a:r>
              <a:rPr lang="es-AR" dirty="0">
                <a:solidFill>
                  <a:schemeClr val="tx1">
                    <a:lumMod val="65000"/>
                    <a:lumOff val="35000"/>
                  </a:schemeClr>
                </a:solidFill>
              </a:rPr>
              <a:t>estos delitos están entre las que más valor generan en Argentina</a:t>
            </a:r>
          </a:p>
        </p:txBody>
      </p:sp>
    </p:spTree>
    <p:extLst>
      <p:ext uri="{BB962C8B-B14F-4D97-AF65-F5344CB8AC3E}">
        <p14:creationId xmlns:p14="http://schemas.microsoft.com/office/powerpoint/2010/main" val="3784761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19649</TotalTime>
  <Words>3749</Words>
  <Application>Microsoft Office PowerPoint</Application>
  <PresentationFormat>Panorámica</PresentationFormat>
  <Paragraphs>398</Paragraphs>
  <Slides>52</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52</vt:i4>
      </vt:variant>
    </vt:vector>
  </HeadingPairs>
  <TitlesOfParts>
    <vt:vector size="64" baseType="lpstr">
      <vt:lpstr>Adobe Hebrew</vt:lpstr>
      <vt:lpstr>Arial</vt:lpstr>
      <vt:lpstr>Arial Black</vt:lpstr>
      <vt:lpstr>Calibri</vt:lpstr>
      <vt:lpstr>Century Gothic</vt:lpstr>
      <vt:lpstr>Montserrat</vt:lpstr>
      <vt:lpstr>Okta Neue </vt:lpstr>
      <vt:lpstr>Open Sans</vt:lpstr>
      <vt:lpstr>Roboto</vt:lpstr>
      <vt:lpstr>Times New Roman</vt:lpstr>
      <vt:lpstr>Wingdings</vt:lpstr>
      <vt:lpstr>Tema de Office</vt:lpstr>
      <vt:lpstr>Presentación de PowerPoint</vt:lpstr>
      <vt:lpstr>Presentación de PowerPoint</vt:lpstr>
      <vt:lpstr>Presentación de PowerPoint</vt:lpstr>
      <vt:lpstr>Presentación de PowerPoint</vt:lpstr>
      <vt:lpstr>Enfoque criminológico  El crimen organizado no debe ser reducido únicamente a la delincuencia violenta, sino que también se refiere a otro tipo de criminalidad como los denominados por Edwin H. Sutherland “delitos de cuello blanco”</vt:lpstr>
      <vt:lpstr>Presentación de PowerPoint</vt:lpstr>
      <vt:lpstr>Presentación de PowerPoint</vt:lpstr>
      <vt:lpstr>Delitos entendidos como crimen organizado </vt:lpstr>
      <vt:lpstr>Panorama de actividades de CO en Argentina</vt:lpstr>
      <vt:lpstr>Presentación de PowerPoint</vt:lpstr>
      <vt:lpstr>Cambio de paradigma El impacto en el delito de las nuevas formas de transaccionar</vt:lpstr>
      <vt:lpstr>Presentación de PowerPoint</vt:lpstr>
      <vt:lpstr>Presentación de PowerPoint</vt:lpstr>
      <vt:lpstr>Presentación de PowerPoint</vt:lpstr>
      <vt:lpstr>Presentación de PowerPoint</vt:lpstr>
      <vt:lpstr>Presentación de PowerPoint</vt:lpstr>
      <vt:lpstr>Presentación de PowerPoint</vt:lpstr>
      <vt:lpstr>Beneficiarios Finales (BF) </vt:lpstr>
      <vt:lpstr>Presentación de PowerPoint</vt:lpstr>
      <vt:lpstr>Presentación de PowerPoint</vt:lpstr>
      <vt:lpstr>Evolución Histórica  </vt:lpstr>
      <vt:lpstr>Presentación de PowerPoint</vt:lpstr>
      <vt:lpstr>Presentación de PowerPoint</vt:lpstr>
      <vt:lpstr>Presentación de PowerPoint</vt:lpstr>
      <vt:lpstr>GAFI y sus 40 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 UIF 29/2013</vt:lpstr>
      <vt:lpstr>Decreto 489/2019 (RePET)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Jazmín Nairn</dc:creator>
  <cp:lastModifiedBy>Jazmín Nairn</cp:lastModifiedBy>
  <cp:revision>668</cp:revision>
  <dcterms:created xsi:type="dcterms:W3CDTF">2021-07-07T13:15:19Z</dcterms:created>
  <dcterms:modified xsi:type="dcterms:W3CDTF">2023-06-29T02:03:25Z</dcterms:modified>
</cp:coreProperties>
</file>